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5" r:id="rId2"/>
    <p:sldMasterId id="2147483740" r:id="rId3"/>
  </p:sldMasterIdLst>
  <p:notesMasterIdLst>
    <p:notesMasterId r:id="rId72"/>
  </p:notesMasterIdLst>
  <p:sldIdLst>
    <p:sldId id="542" r:id="rId4"/>
    <p:sldId id="612" r:id="rId5"/>
    <p:sldId id="618" r:id="rId6"/>
    <p:sldId id="652" r:id="rId7"/>
    <p:sldId id="562" r:id="rId8"/>
    <p:sldId id="563" r:id="rId9"/>
    <p:sldId id="564" r:id="rId10"/>
    <p:sldId id="565" r:id="rId11"/>
    <p:sldId id="619" r:id="rId12"/>
    <p:sldId id="620" r:id="rId13"/>
    <p:sldId id="566" r:id="rId14"/>
    <p:sldId id="642" r:id="rId15"/>
    <p:sldId id="636" r:id="rId16"/>
    <p:sldId id="638" r:id="rId17"/>
    <p:sldId id="639" r:id="rId18"/>
    <p:sldId id="640" r:id="rId19"/>
    <p:sldId id="641" r:id="rId20"/>
    <p:sldId id="637" r:id="rId21"/>
    <p:sldId id="643" r:id="rId22"/>
    <p:sldId id="644" r:id="rId23"/>
    <p:sldId id="645" r:id="rId24"/>
    <p:sldId id="646" r:id="rId25"/>
    <p:sldId id="647" r:id="rId26"/>
    <p:sldId id="651" r:id="rId27"/>
    <p:sldId id="648" r:id="rId28"/>
    <p:sldId id="649" r:id="rId29"/>
    <p:sldId id="650" r:id="rId30"/>
    <p:sldId id="653" r:id="rId31"/>
    <p:sldId id="635" r:id="rId32"/>
    <p:sldId id="567" r:id="rId33"/>
    <p:sldId id="617" r:id="rId34"/>
    <p:sldId id="611" r:id="rId35"/>
    <p:sldId id="529" r:id="rId36"/>
    <p:sldId id="569" r:id="rId37"/>
    <p:sldId id="570" r:id="rId38"/>
    <p:sldId id="606" r:id="rId39"/>
    <p:sldId id="607" r:id="rId40"/>
    <p:sldId id="608" r:id="rId41"/>
    <p:sldId id="654" r:id="rId42"/>
    <p:sldId id="655" r:id="rId43"/>
    <p:sldId id="656" r:id="rId44"/>
    <p:sldId id="657" r:id="rId45"/>
    <p:sldId id="664" r:id="rId46"/>
    <p:sldId id="659" r:id="rId47"/>
    <p:sldId id="661" r:id="rId48"/>
    <p:sldId id="681" r:id="rId49"/>
    <p:sldId id="666" r:id="rId50"/>
    <p:sldId id="667" r:id="rId51"/>
    <p:sldId id="668" r:id="rId52"/>
    <p:sldId id="669" r:id="rId53"/>
    <p:sldId id="670" r:id="rId54"/>
    <p:sldId id="671" r:id="rId55"/>
    <p:sldId id="672" r:id="rId56"/>
    <p:sldId id="673" r:id="rId57"/>
    <p:sldId id="674" r:id="rId58"/>
    <p:sldId id="675" r:id="rId59"/>
    <p:sldId id="676" r:id="rId60"/>
    <p:sldId id="677" r:id="rId61"/>
    <p:sldId id="678" r:id="rId62"/>
    <p:sldId id="679" r:id="rId63"/>
    <p:sldId id="680" r:id="rId64"/>
    <p:sldId id="614" r:id="rId65"/>
    <p:sldId id="621" r:id="rId66"/>
    <p:sldId id="622" r:id="rId67"/>
    <p:sldId id="623" r:id="rId68"/>
    <p:sldId id="624" r:id="rId69"/>
    <p:sldId id="625" r:id="rId70"/>
    <p:sldId id="555" r:id="rId71"/>
  </p:sldIdLst>
  <p:sldSz cx="9144000" cy="6858000" type="screen4x3"/>
  <p:notesSz cx="6858000" cy="9144000"/>
  <p:defaultTextStyle>
    <a:defPPr>
      <a:defRPr lang="es-ES"/>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B02"/>
    <a:srgbClr val="C858B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82583" autoAdjust="0"/>
  </p:normalViewPr>
  <p:slideViewPr>
    <p:cSldViewPr>
      <p:cViewPr varScale="1">
        <p:scale>
          <a:sx n="65" d="100"/>
          <a:sy n="65" d="100"/>
        </p:scale>
        <p:origin x="-258" y="-102"/>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00" d="100"/>
        <a:sy n="100" d="100"/>
      </p:scale>
      <p:origin x="0" y="-1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A23F4-B73C-4EFE-A592-69FB4405F77A}" type="doc">
      <dgm:prSet loTypeId="urn:microsoft.com/office/officeart/2005/8/layout/process1" loCatId="process" qsTypeId="urn:microsoft.com/office/officeart/2005/8/quickstyle/simple1#1" qsCatId="simple" csTypeId="urn:microsoft.com/office/officeart/2005/8/colors/accent0_1" csCatId="mainScheme" phldr="1"/>
      <dgm:spPr/>
    </dgm:pt>
    <dgm:pt modelId="{46963B81-15A6-47BA-9B2E-C4C10BCAB56D}">
      <dgm:prSet phldrT="[Texto]"/>
      <dgm:spPr/>
      <dgm:t>
        <a:bodyPr/>
        <a:lstStyle/>
        <a:p>
          <a:r>
            <a:rPr lang="es-ES" dirty="0" smtClean="0"/>
            <a:t> Diagnóstico</a:t>
          </a:r>
          <a:endParaRPr lang="es-ES" dirty="0"/>
        </a:p>
      </dgm:t>
    </dgm:pt>
    <dgm:pt modelId="{C87B3879-A748-4FF7-8C8A-E626D96C6B3A}" type="parTrans" cxnId="{3ECBF6B9-C017-4AF2-AC98-283E1A0B8160}">
      <dgm:prSet/>
      <dgm:spPr/>
      <dgm:t>
        <a:bodyPr/>
        <a:lstStyle/>
        <a:p>
          <a:endParaRPr lang="es-ES"/>
        </a:p>
      </dgm:t>
    </dgm:pt>
    <dgm:pt modelId="{0AC6D552-9804-4D9E-8E1A-BB3E461591EA}" type="sibTrans" cxnId="{3ECBF6B9-C017-4AF2-AC98-283E1A0B8160}">
      <dgm:prSet/>
      <dgm:spPr/>
      <dgm:t>
        <a:bodyPr/>
        <a:lstStyle/>
        <a:p>
          <a:endParaRPr lang="es-ES"/>
        </a:p>
      </dgm:t>
    </dgm:pt>
    <dgm:pt modelId="{95BE9001-377A-4AFB-8735-461E3274D1C7}">
      <dgm:prSet phldrT="[Texto]"/>
      <dgm:spPr/>
      <dgm:t>
        <a:bodyPr/>
        <a:lstStyle/>
        <a:p>
          <a:r>
            <a:rPr lang="es-ES" dirty="0" smtClean="0"/>
            <a:t>Contenidos</a:t>
          </a:r>
          <a:endParaRPr lang="es-ES" dirty="0"/>
        </a:p>
      </dgm:t>
    </dgm:pt>
    <dgm:pt modelId="{3BA259B4-5A41-4F5E-A761-CDEB9A3510C2}" type="parTrans" cxnId="{9E68F812-7531-475A-A43B-05C0859F9F36}">
      <dgm:prSet/>
      <dgm:spPr/>
      <dgm:t>
        <a:bodyPr/>
        <a:lstStyle/>
        <a:p>
          <a:endParaRPr lang="es-ES"/>
        </a:p>
      </dgm:t>
    </dgm:pt>
    <dgm:pt modelId="{34FE220D-5D3A-4618-A7B7-6EBBAA4BDE5F}" type="sibTrans" cxnId="{9E68F812-7531-475A-A43B-05C0859F9F36}">
      <dgm:prSet/>
      <dgm:spPr/>
      <dgm:t>
        <a:bodyPr/>
        <a:lstStyle/>
        <a:p>
          <a:endParaRPr lang="es-ES"/>
        </a:p>
      </dgm:t>
    </dgm:pt>
    <dgm:pt modelId="{3FF71BA5-FDB1-443E-807F-B893C0A6901A}">
      <dgm:prSet phldrT="[Texto]"/>
      <dgm:spPr/>
      <dgm:t>
        <a:bodyPr/>
        <a:lstStyle/>
        <a:p>
          <a:r>
            <a:rPr lang="es-ES" dirty="0" smtClean="0"/>
            <a:t>Seguimiento y Evaluación</a:t>
          </a:r>
          <a:endParaRPr lang="es-ES" dirty="0"/>
        </a:p>
      </dgm:t>
    </dgm:pt>
    <dgm:pt modelId="{5FDFF6EE-1EF3-4FB1-8B09-8F0CAFD81409}" type="parTrans" cxnId="{C51D87BB-1225-4E63-A87E-CBF2A06E93F3}">
      <dgm:prSet/>
      <dgm:spPr/>
      <dgm:t>
        <a:bodyPr/>
        <a:lstStyle/>
        <a:p>
          <a:endParaRPr lang="es-ES"/>
        </a:p>
      </dgm:t>
    </dgm:pt>
    <dgm:pt modelId="{35398485-2B9A-4ACC-87E3-DCA003E2BF9E}" type="sibTrans" cxnId="{C51D87BB-1225-4E63-A87E-CBF2A06E93F3}">
      <dgm:prSet/>
      <dgm:spPr/>
      <dgm:t>
        <a:bodyPr/>
        <a:lstStyle/>
        <a:p>
          <a:endParaRPr lang="es-ES"/>
        </a:p>
      </dgm:t>
    </dgm:pt>
    <dgm:pt modelId="{8FDF1A40-186F-4FDE-81F8-8EB662EC9B67}">
      <dgm:prSet/>
      <dgm:spPr/>
      <dgm:t>
        <a:bodyPr/>
        <a:lstStyle/>
        <a:p>
          <a:r>
            <a:rPr lang="es-ES" dirty="0" smtClean="0"/>
            <a:t>Matriz</a:t>
          </a:r>
          <a:endParaRPr lang="es-ES" dirty="0"/>
        </a:p>
      </dgm:t>
    </dgm:pt>
    <dgm:pt modelId="{18A0E382-E8AB-4D6A-B073-3F1301CCA476}" type="parTrans" cxnId="{7E393E31-D625-44B5-9A5F-469E6561581C}">
      <dgm:prSet/>
      <dgm:spPr/>
      <dgm:t>
        <a:bodyPr/>
        <a:lstStyle/>
        <a:p>
          <a:endParaRPr lang="es-ES"/>
        </a:p>
      </dgm:t>
    </dgm:pt>
    <dgm:pt modelId="{37B3D7F7-9075-4FB6-B85D-575056D65EC5}" type="sibTrans" cxnId="{7E393E31-D625-44B5-9A5F-469E6561581C}">
      <dgm:prSet/>
      <dgm:spPr/>
      <dgm:t>
        <a:bodyPr/>
        <a:lstStyle/>
        <a:p>
          <a:endParaRPr lang="es-ES"/>
        </a:p>
      </dgm:t>
    </dgm:pt>
    <dgm:pt modelId="{69771324-49DF-48DE-AACF-0B009BCB4883}">
      <dgm:prSet/>
      <dgm:spPr/>
      <dgm:t>
        <a:bodyPr/>
        <a:lstStyle/>
        <a:p>
          <a:r>
            <a:rPr lang="es-ES" dirty="0" smtClean="0"/>
            <a:t>Programación física y financiera</a:t>
          </a:r>
          <a:endParaRPr lang="es-ES" dirty="0"/>
        </a:p>
      </dgm:t>
    </dgm:pt>
    <dgm:pt modelId="{B9C6777C-4002-4B1E-A3A6-2BD3DE460AAA}" type="parTrans" cxnId="{11FDAA2B-7FF2-452D-B8FA-1B565C443760}">
      <dgm:prSet/>
      <dgm:spPr/>
      <dgm:t>
        <a:bodyPr/>
        <a:lstStyle/>
        <a:p>
          <a:endParaRPr lang="es-ES"/>
        </a:p>
      </dgm:t>
    </dgm:pt>
    <dgm:pt modelId="{E88EA134-36E2-4661-86F4-AE5F20379DD1}" type="sibTrans" cxnId="{11FDAA2B-7FF2-452D-B8FA-1B565C443760}">
      <dgm:prSet/>
      <dgm:spPr/>
      <dgm:t>
        <a:bodyPr/>
        <a:lstStyle/>
        <a:p>
          <a:endParaRPr lang="es-ES"/>
        </a:p>
      </dgm:t>
    </dgm:pt>
    <dgm:pt modelId="{BF66C0F7-5ACD-4A5F-8032-45DFCEA6862F}" type="pres">
      <dgm:prSet presAssocID="{6EFA23F4-B73C-4EFE-A592-69FB4405F77A}" presName="Name0" presStyleCnt="0">
        <dgm:presLayoutVars>
          <dgm:dir/>
          <dgm:resizeHandles val="exact"/>
        </dgm:presLayoutVars>
      </dgm:prSet>
      <dgm:spPr/>
    </dgm:pt>
    <dgm:pt modelId="{C90C5453-DFDD-4931-A90A-860CD4FCB21A}" type="pres">
      <dgm:prSet presAssocID="{46963B81-15A6-47BA-9B2E-C4C10BCAB56D}" presName="node" presStyleLbl="node1" presStyleIdx="0" presStyleCnt="5">
        <dgm:presLayoutVars>
          <dgm:bulletEnabled val="1"/>
        </dgm:presLayoutVars>
      </dgm:prSet>
      <dgm:spPr/>
      <dgm:t>
        <a:bodyPr/>
        <a:lstStyle/>
        <a:p>
          <a:endParaRPr lang="es-ES"/>
        </a:p>
      </dgm:t>
    </dgm:pt>
    <dgm:pt modelId="{B0D6B97E-153F-42A5-B7AD-3E60ADDE7241}" type="pres">
      <dgm:prSet presAssocID="{0AC6D552-9804-4D9E-8E1A-BB3E461591EA}" presName="sibTrans" presStyleLbl="sibTrans2D1" presStyleIdx="0" presStyleCnt="4"/>
      <dgm:spPr/>
      <dgm:t>
        <a:bodyPr/>
        <a:lstStyle/>
        <a:p>
          <a:endParaRPr lang="es-ES"/>
        </a:p>
      </dgm:t>
    </dgm:pt>
    <dgm:pt modelId="{043EA872-3F23-4C76-9D3F-BF7243A55527}" type="pres">
      <dgm:prSet presAssocID="{0AC6D552-9804-4D9E-8E1A-BB3E461591EA}" presName="connectorText" presStyleLbl="sibTrans2D1" presStyleIdx="0" presStyleCnt="4"/>
      <dgm:spPr/>
      <dgm:t>
        <a:bodyPr/>
        <a:lstStyle/>
        <a:p>
          <a:endParaRPr lang="es-ES"/>
        </a:p>
      </dgm:t>
    </dgm:pt>
    <dgm:pt modelId="{B57EA0D0-8CD1-4A8D-BD6C-2BA30543F8AB}" type="pres">
      <dgm:prSet presAssocID="{95BE9001-377A-4AFB-8735-461E3274D1C7}" presName="node" presStyleLbl="node1" presStyleIdx="1" presStyleCnt="5">
        <dgm:presLayoutVars>
          <dgm:bulletEnabled val="1"/>
        </dgm:presLayoutVars>
      </dgm:prSet>
      <dgm:spPr/>
      <dgm:t>
        <a:bodyPr/>
        <a:lstStyle/>
        <a:p>
          <a:endParaRPr lang="es-ES"/>
        </a:p>
      </dgm:t>
    </dgm:pt>
    <dgm:pt modelId="{88B849BE-53F0-439D-9E94-A53E11B6C691}" type="pres">
      <dgm:prSet presAssocID="{34FE220D-5D3A-4618-A7B7-6EBBAA4BDE5F}" presName="sibTrans" presStyleLbl="sibTrans2D1" presStyleIdx="1" presStyleCnt="4"/>
      <dgm:spPr/>
      <dgm:t>
        <a:bodyPr/>
        <a:lstStyle/>
        <a:p>
          <a:endParaRPr lang="es-ES"/>
        </a:p>
      </dgm:t>
    </dgm:pt>
    <dgm:pt modelId="{45AC8E8D-9469-4E65-B3E5-55A898C79DF4}" type="pres">
      <dgm:prSet presAssocID="{34FE220D-5D3A-4618-A7B7-6EBBAA4BDE5F}" presName="connectorText" presStyleLbl="sibTrans2D1" presStyleIdx="1" presStyleCnt="4"/>
      <dgm:spPr/>
      <dgm:t>
        <a:bodyPr/>
        <a:lstStyle/>
        <a:p>
          <a:endParaRPr lang="es-ES"/>
        </a:p>
      </dgm:t>
    </dgm:pt>
    <dgm:pt modelId="{997698B4-EB7D-4ED2-ACE0-51A38DD69096}" type="pres">
      <dgm:prSet presAssocID="{8FDF1A40-186F-4FDE-81F8-8EB662EC9B67}" presName="node" presStyleLbl="node1" presStyleIdx="2" presStyleCnt="5">
        <dgm:presLayoutVars>
          <dgm:bulletEnabled val="1"/>
        </dgm:presLayoutVars>
      </dgm:prSet>
      <dgm:spPr/>
      <dgm:t>
        <a:bodyPr/>
        <a:lstStyle/>
        <a:p>
          <a:endParaRPr lang="es-ES"/>
        </a:p>
      </dgm:t>
    </dgm:pt>
    <dgm:pt modelId="{A3A42CDC-A91E-4F73-B81E-7499397D36AC}" type="pres">
      <dgm:prSet presAssocID="{37B3D7F7-9075-4FB6-B85D-575056D65EC5}" presName="sibTrans" presStyleLbl="sibTrans2D1" presStyleIdx="2" presStyleCnt="4"/>
      <dgm:spPr/>
      <dgm:t>
        <a:bodyPr/>
        <a:lstStyle/>
        <a:p>
          <a:endParaRPr lang="es-ES"/>
        </a:p>
      </dgm:t>
    </dgm:pt>
    <dgm:pt modelId="{12E0A45E-198C-431B-9304-D1B72082EC8B}" type="pres">
      <dgm:prSet presAssocID="{37B3D7F7-9075-4FB6-B85D-575056D65EC5}" presName="connectorText" presStyleLbl="sibTrans2D1" presStyleIdx="2" presStyleCnt="4"/>
      <dgm:spPr/>
      <dgm:t>
        <a:bodyPr/>
        <a:lstStyle/>
        <a:p>
          <a:endParaRPr lang="es-ES"/>
        </a:p>
      </dgm:t>
    </dgm:pt>
    <dgm:pt modelId="{07BF55F7-E762-451E-8EA3-5B83472487F8}" type="pres">
      <dgm:prSet presAssocID="{69771324-49DF-48DE-AACF-0B009BCB4883}" presName="node" presStyleLbl="node1" presStyleIdx="3" presStyleCnt="5">
        <dgm:presLayoutVars>
          <dgm:bulletEnabled val="1"/>
        </dgm:presLayoutVars>
      </dgm:prSet>
      <dgm:spPr/>
      <dgm:t>
        <a:bodyPr/>
        <a:lstStyle/>
        <a:p>
          <a:endParaRPr lang="es-ES"/>
        </a:p>
      </dgm:t>
    </dgm:pt>
    <dgm:pt modelId="{5037384E-04E1-4979-86AA-ABED78AB8123}" type="pres">
      <dgm:prSet presAssocID="{E88EA134-36E2-4661-86F4-AE5F20379DD1}" presName="sibTrans" presStyleLbl="sibTrans2D1" presStyleIdx="3" presStyleCnt="4"/>
      <dgm:spPr/>
      <dgm:t>
        <a:bodyPr/>
        <a:lstStyle/>
        <a:p>
          <a:endParaRPr lang="es-ES"/>
        </a:p>
      </dgm:t>
    </dgm:pt>
    <dgm:pt modelId="{5ACF2F1F-3F0B-4F5B-B35C-7BC179E6CDBE}" type="pres">
      <dgm:prSet presAssocID="{E88EA134-36E2-4661-86F4-AE5F20379DD1}" presName="connectorText" presStyleLbl="sibTrans2D1" presStyleIdx="3" presStyleCnt="4"/>
      <dgm:spPr/>
      <dgm:t>
        <a:bodyPr/>
        <a:lstStyle/>
        <a:p>
          <a:endParaRPr lang="es-ES"/>
        </a:p>
      </dgm:t>
    </dgm:pt>
    <dgm:pt modelId="{1E06AB83-8E66-4B9A-A279-C168072ECDA2}" type="pres">
      <dgm:prSet presAssocID="{3FF71BA5-FDB1-443E-807F-B893C0A6901A}" presName="node" presStyleLbl="node1" presStyleIdx="4" presStyleCnt="5">
        <dgm:presLayoutVars>
          <dgm:bulletEnabled val="1"/>
        </dgm:presLayoutVars>
      </dgm:prSet>
      <dgm:spPr/>
      <dgm:t>
        <a:bodyPr/>
        <a:lstStyle/>
        <a:p>
          <a:endParaRPr lang="es-ES"/>
        </a:p>
      </dgm:t>
    </dgm:pt>
  </dgm:ptLst>
  <dgm:cxnLst>
    <dgm:cxn modelId="{AFB093D8-F54A-4A42-92EC-95C00D144CC3}" type="presOf" srcId="{46963B81-15A6-47BA-9B2E-C4C10BCAB56D}" destId="{C90C5453-DFDD-4931-A90A-860CD4FCB21A}" srcOrd="0" destOrd="0" presId="urn:microsoft.com/office/officeart/2005/8/layout/process1"/>
    <dgm:cxn modelId="{460EDB7E-8143-4ED8-8319-73FA5C2C7FB4}" type="presOf" srcId="{37B3D7F7-9075-4FB6-B85D-575056D65EC5}" destId="{A3A42CDC-A91E-4F73-B81E-7499397D36AC}" srcOrd="0" destOrd="0" presId="urn:microsoft.com/office/officeart/2005/8/layout/process1"/>
    <dgm:cxn modelId="{24968FC0-DE74-49EF-A300-DB1DC1579D26}" type="presOf" srcId="{0AC6D552-9804-4D9E-8E1A-BB3E461591EA}" destId="{043EA872-3F23-4C76-9D3F-BF7243A55527}" srcOrd="1" destOrd="0" presId="urn:microsoft.com/office/officeart/2005/8/layout/process1"/>
    <dgm:cxn modelId="{C51D87BB-1225-4E63-A87E-CBF2A06E93F3}" srcId="{6EFA23F4-B73C-4EFE-A592-69FB4405F77A}" destId="{3FF71BA5-FDB1-443E-807F-B893C0A6901A}" srcOrd="4" destOrd="0" parTransId="{5FDFF6EE-1EF3-4FB1-8B09-8F0CAFD81409}" sibTransId="{35398485-2B9A-4ACC-87E3-DCA003E2BF9E}"/>
    <dgm:cxn modelId="{1F3310A7-404D-43C1-9C51-9DF2A794438A}" type="presOf" srcId="{3FF71BA5-FDB1-443E-807F-B893C0A6901A}" destId="{1E06AB83-8E66-4B9A-A279-C168072ECDA2}" srcOrd="0" destOrd="0" presId="urn:microsoft.com/office/officeart/2005/8/layout/process1"/>
    <dgm:cxn modelId="{7E393E31-D625-44B5-9A5F-469E6561581C}" srcId="{6EFA23F4-B73C-4EFE-A592-69FB4405F77A}" destId="{8FDF1A40-186F-4FDE-81F8-8EB662EC9B67}" srcOrd="2" destOrd="0" parTransId="{18A0E382-E8AB-4D6A-B073-3F1301CCA476}" sibTransId="{37B3D7F7-9075-4FB6-B85D-575056D65EC5}"/>
    <dgm:cxn modelId="{9E68F812-7531-475A-A43B-05C0859F9F36}" srcId="{6EFA23F4-B73C-4EFE-A592-69FB4405F77A}" destId="{95BE9001-377A-4AFB-8735-461E3274D1C7}" srcOrd="1" destOrd="0" parTransId="{3BA259B4-5A41-4F5E-A761-CDEB9A3510C2}" sibTransId="{34FE220D-5D3A-4618-A7B7-6EBBAA4BDE5F}"/>
    <dgm:cxn modelId="{3ECBF6B9-C017-4AF2-AC98-283E1A0B8160}" srcId="{6EFA23F4-B73C-4EFE-A592-69FB4405F77A}" destId="{46963B81-15A6-47BA-9B2E-C4C10BCAB56D}" srcOrd="0" destOrd="0" parTransId="{C87B3879-A748-4FF7-8C8A-E626D96C6B3A}" sibTransId="{0AC6D552-9804-4D9E-8E1A-BB3E461591EA}"/>
    <dgm:cxn modelId="{173E0C92-B989-4142-B300-6C2B2E3AAC2A}" type="presOf" srcId="{34FE220D-5D3A-4618-A7B7-6EBBAA4BDE5F}" destId="{45AC8E8D-9469-4E65-B3E5-55A898C79DF4}" srcOrd="1" destOrd="0" presId="urn:microsoft.com/office/officeart/2005/8/layout/process1"/>
    <dgm:cxn modelId="{8F67B1CA-860F-47A9-ABCA-AE3619978B20}" type="presOf" srcId="{6EFA23F4-B73C-4EFE-A592-69FB4405F77A}" destId="{BF66C0F7-5ACD-4A5F-8032-45DFCEA6862F}" srcOrd="0" destOrd="0" presId="urn:microsoft.com/office/officeart/2005/8/layout/process1"/>
    <dgm:cxn modelId="{11FDAA2B-7FF2-452D-B8FA-1B565C443760}" srcId="{6EFA23F4-B73C-4EFE-A592-69FB4405F77A}" destId="{69771324-49DF-48DE-AACF-0B009BCB4883}" srcOrd="3" destOrd="0" parTransId="{B9C6777C-4002-4B1E-A3A6-2BD3DE460AAA}" sibTransId="{E88EA134-36E2-4661-86F4-AE5F20379DD1}"/>
    <dgm:cxn modelId="{E9D803FD-7F9A-44BD-8C3C-520BC6FE2BE1}" type="presOf" srcId="{37B3D7F7-9075-4FB6-B85D-575056D65EC5}" destId="{12E0A45E-198C-431B-9304-D1B72082EC8B}" srcOrd="1" destOrd="0" presId="urn:microsoft.com/office/officeart/2005/8/layout/process1"/>
    <dgm:cxn modelId="{42467017-79A7-4780-80E6-A56BBC8D6964}" type="presOf" srcId="{95BE9001-377A-4AFB-8735-461E3274D1C7}" destId="{B57EA0D0-8CD1-4A8D-BD6C-2BA30543F8AB}" srcOrd="0" destOrd="0" presId="urn:microsoft.com/office/officeart/2005/8/layout/process1"/>
    <dgm:cxn modelId="{8CA657E0-7BF0-42E8-9AE8-FECF4D55889C}" type="presOf" srcId="{69771324-49DF-48DE-AACF-0B009BCB4883}" destId="{07BF55F7-E762-451E-8EA3-5B83472487F8}" srcOrd="0" destOrd="0" presId="urn:microsoft.com/office/officeart/2005/8/layout/process1"/>
    <dgm:cxn modelId="{EFF673EF-A3F7-4B58-8874-1E6F75F0E441}" type="presOf" srcId="{8FDF1A40-186F-4FDE-81F8-8EB662EC9B67}" destId="{997698B4-EB7D-4ED2-ACE0-51A38DD69096}" srcOrd="0" destOrd="0" presId="urn:microsoft.com/office/officeart/2005/8/layout/process1"/>
    <dgm:cxn modelId="{31047756-5399-44BE-BCFD-5E76F64C0C20}" type="presOf" srcId="{E88EA134-36E2-4661-86F4-AE5F20379DD1}" destId="{5ACF2F1F-3F0B-4F5B-B35C-7BC179E6CDBE}" srcOrd="1" destOrd="0" presId="urn:microsoft.com/office/officeart/2005/8/layout/process1"/>
    <dgm:cxn modelId="{2CAB5C63-08F1-40EA-9CA0-00D8866C92A8}" type="presOf" srcId="{0AC6D552-9804-4D9E-8E1A-BB3E461591EA}" destId="{B0D6B97E-153F-42A5-B7AD-3E60ADDE7241}" srcOrd="0" destOrd="0" presId="urn:microsoft.com/office/officeart/2005/8/layout/process1"/>
    <dgm:cxn modelId="{46A7DBEC-A09E-44BC-A4C6-2DD8B7108EFA}" type="presOf" srcId="{34FE220D-5D3A-4618-A7B7-6EBBAA4BDE5F}" destId="{88B849BE-53F0-439D-9E94-A53E11B6C691}" srcOrd="0" destOrd="0" presId="urn:microsoft.com/office/officeart/2005/8/layout/process1"/>
    <dgm:cxn modelId="{410B1278-FA14-4F37-9D2C-6E1BD867712E}" type="presOf" srcId="{E88EA134-36E2-4661-86F4-AE5F20379DD1}" destId="{5037384E-04E1-4979-86AA-ABED78AB8123}" srcOrd="0" destOrd="0" presId="urn:microsoft.com/office/officeart/2005/8/layout/process1"/>
    <dgm:cxn modelId="{7DD700D5-4E28-4308-AC03-1A20DC5F4DD5}" type="presParOf" srcId="{BF66C0F7-5ACD-4A5F-8032-45DFCEA6862F}" destId="{C90C5453-DFDD-4931-A90A-860CD4FCB21A}" srcOrd="0" destOrd="0" presId="urn:microsoft.com/office/officeart/2005/8/layout/process1"/>
    <dgm:cxn modelId="{A4F69258-C17A-45E9-AD24-7DE2978DE304}" type="presParOf" srcId="{BF66C0F7-5ACD-4A5F-8032-45DFCEA6862F}" destId="{B0D6B97E-153F-42A5-B7AD-3E60ADDE7241}" srcOrd="1" destOrd="0" presId="urn:microsoft.com/office/officeart/2005/8/layout/process1"/>
    <dgm:cxn modelId="{333A182A-48FE-4AE4-9D2F-5701BA4005B4}" type="presParOf" srcId="{B0D6B97E-153F-42A5-B7AD-3E60ADDE7241}" destId="{043EA872-3F23-4C76-9D3F-BF7243A55527}" srcOrd="0" destOrd="0" presId="urn:microsoft.com/office/officeart/2005/8/layout/process1"/>
    <dgm:cxn modelId="{0A66BECC-BC42-4F72-A0E2-003DEFD480AF}" type="presParOf" srcId="{BF66C0F7-5ACD-4A5F-8032-45DFCEA6862F}" destId="{B57EA0D0-8CD1-4A8D-BD6C-2BA30543F8AB}" srcOrd="2" destOrd="0" presId="urn:microsoft.com/office/officeart/2005/8/layout/process1"/>
    <dgm:cxn modelId="{54F38ED1-C5D2-415E-B2FA-974F827033B6}" type="presParOf" srcId="{BF66C0F7-5ACD-4A5F-8032-45DFCEA6862F}" destId="{88B849BE-53F0-439D-9E94-A53E11B6C691}" srcOrd="3" destOrd="0" presId="urn:microsoft.com/office/officeart/2005/8/layout/process1"/>
    <dgm:cxn modelId="{EAB2F5EA-C882-4133-944D-5D0FAE889592}" type="presParOf" srcId="{88B849BE-53F0-439D-9E94-A53E11B6C691}" destId="{45AC8E8D-9469-4E65-B3E5-55A898C79DF4}" srcOrd="0" destOrd="0" presId="urn:microsoft.com/office/officeart/2005/8/layout/process1"/>
    <dgm:cxn modelId="{129BA33E-7AF3-499C-A7B2-E6DD62F62C16}" type="presParOf" srcId="{BF66C0F7-5ACD-4A5F-8032-45DFCEA6862F}" destId="{997698B4-EB7D-4ED2-ACE0-51A38DD69096}" srcOrd="4" destOrd="0" presId="urn:microsoft.com/office/officeart/2005/8/layout/process1"/>
    <dgm:cxn modelId="{98A39CE5-3C85-4BC1-887B-E20176FD7C9F}" type="presParOf" srcId="{BF66C0F7-5ACD-4A5F-8032-45DFCEA6862F}" destId="{A3A42CDC-A91E-4F73-B81E-7499397D36AC}" srcOrd="5" destOrd="0" presId="urn:microsoft.com/office/officeart/2005/8/layout/process1"/>
    <dgm:cxn modelId="{7B38E9C4-9C7C-472D-A6AF-B6303E3B495A}" type="presParOf" srcId="{A3A42CDC-A91E-4F73-B81E-7499397D36AC}" destId="{12E0A45E-198C-431B-9304-D1B72082EC8B}" srcOrd="0" destOrd="0" presId="urn:microsoft.com/office/officeart/2005/8/layout/process1"/>
    <dgm:cxn modelId="{DE3D7237-BD45-425E-A3C8-3316848F639A}" type="presParOf" srcId="{BF66C0F7-5ACD-4A5F-8032-45DFCEA6862F}" destId="{07BF55F7-E762-451E-8EA3-5B83472487F8}" srcOrd="6" destOrd="0" presId="urn:microsoft.com/office/officeart/2005/8/layout/process1"/>
    <dgm:cxn modelId="{BBEF143D-D2E9-4887-B6ED-8A1905BA9D9C}" type="presParOf" srcId="{BF66C0F7-5ACD-4A5F-8032-45DFCEA6862F}" destId="{5037384E-04E1-4979-86AA-ABED78AB8123}" srcOrd="7" destOrd="0" presId="urn:microsoft.com/office/officeart/2005/8/layout/process1"/>
    <dgm:cxn modelId="{46CF24DF-74E8-42E6-9455-F76B7A804466}" type="presParOf" srcId="{5037384E-04E1-4979-86AA-ABED78AB8123}" destId="{5ACF2F1F-3F0B-4F5B-B35C-7BC179E6CDBE}" srcOrd="0" destOrd="0" presId="urn:microsoft.com/office/officeart/2005/8/layout/process1"/>
    <dgm:cxn modelId="{D3B61272-E405-4BF4-AE78-31F1BF7D9FE9}" type="presParOf" srcId="{BF66C0F7-5ACD-4A5F-8032-45DFCEA6862F}" destId="{1E06AB83-8E66-4B9A-A279-C168072ECDA2}" srcOrd="8" destOrd="0" presId="urn:microsoft.com/office/officeart/2005/8/layout/process1"/>
  </dgm:cxnLst>
  <dgm:bg>
    <a:solidFill>
      <a:srgbClr val="FF0000"/>
    </a:solid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9533DF-589A-4386-9226-AF3255741545}" type="doc">
      <dgm:prSet loTypeId="urn:microsoft.com/office/officeart/2005/8/layout/process1" loCatId="process" qsTypeId="urn:microsoft.com/office/officeart/2005/8/quickstyle/simple1" qsCatId="simple" csTypeId="urn:microsoft.com/office/officeart/2005/8/colors/colorful2" csCatId="colorful" phldr="1"/>
      <dgm:spPr/>
    </dgm:pt>
    <dgm:pt modelId="{BE940C36-B4BA-49B7-B657-D6CC7FA255FB}">
      <dgm:prSet phldrT="[Texto]" custT="1"/>
      <dgm:spPr/>
      <dgm:t>
        <a:bodyPr/>
        <a:lstStyle/>
        <a:p>
          <a:r>
            <a:rPr lang="es-PE" sz="1200" dirty="0" smtClean="0"/>
            <a:t>Acción 8. Revisión de la ejecución del ejercicio anterior y ajuste de las metas del ejercicio vigente con marco presupuestal </a:t>
          </a:r>
          <a:endParaRPr lang="es-PE" sz="1200" dirty="0"/>
        </a:p>
      </dgm:t>
    </dgm:pt>
    <dgm:pt modelId="{74CD9E32-1028-4B96-B7B3-A7A1D600ABC7}" type="parTrans" cxnId="{86494CE6-90CA-48CB-97BA-15FC50BDAEAB}">
      <dgm:prSet/>
      <dgm:spPr/>
      <dgm:t>
        <a:bodyPr/>
        <a:lstStyle/>
        <a:p>
          <a:endParaRPr lang="es-PE"/>
        </a:p>
      </dgm:t>
    </dgm:pt>
    <dgm:pt modelId="{486EB5ED-66C8-4D8B-8875-6426B5DDF29E}" type="sibTrans" cxnId="{86494CE6-90CA-48CB-97BA-15FC50BDAEAB}">
      <dgm:prSet/>
      <dgm:spPr/>
      <dgm:t>
        <a:bodyPr/>
        <a:lstStyle/>
        <a:p>
          <a:endParaRPr lang="es-PE"/>
        </a:p>
      </dgm:t>
    </dgm:pt>
    <dgm:pt modelId="{04B84068-7585-4787-AD1F-EC1718E85B66}">
      <dgm:prSet phldrT="[Texto]" custT="1"/>
      <dgm:spPr/>
      <dgm:t>
        <a:bodyPr/>
        <a:lstStyle/>
        <a:p>
          <a:r>
            <a:rPr lang="es-PE" sz="1200" dirty="0" smtClean="0">
              <a:solidFill>
                <a:schemeClr val="tx1"/>
              </a:solidFill>
            </a:rPr>
            <a:t>Programar las metas físicas y financieras, de manera consistente con los instrumentos de gestión de cada pliego</a:t>
          </a:r>
          <a:endParaRPr lang="es-PE" sz="1200" dirty="0">
            <a:solidFill>
              <a:schemeClr val="tx1"/>
            </a:solidFill>
          </a:endParaRPr>
        </a:p>
      </dgm:t>
    </dgm:pt>
    <dgm:pt modelId="{5EE79E8A-BA05-4724-A240-F6C2AACEE939}" type="parTrans" cxnId="{7DD73599-4AD5-4A2E-BA09-BE5F6A1CF643}">
      <dgm:prSet/>
      <dgm:spPr/>
      <dgm:t>
        <a:bodyPr/>
        <a:lstStyle/>
        <a:p>
          <a:endParaRPr lang="es-PE"/>
        </a:p>
      </dgm:t>
    </dgm:pt>
    <dgm:pt modelId="{0CE6BD97-6728-46EB-B872-5300D843EB43}" type="sibTrans" cxnId="{7DD73599-4AD5-4A2E-BA09-BE5F6A1CF643}">
      <dgm:prSet/>
      <dgm:spPr/>
      <dgm:t>
        <a:bodyPr/>
        <a:lstStyle/>
        <a:p>
          <a:endParaRPr lang="es-PE"/>
        </a:p>
      </dgm:t>
    </dgm:pt>
    <dgm:pt modelId="{52B222BA-DD8F-45B1-A9A5-E644A88E0F9A}">
      <dgm:prSet phldrT="[Texto]" phldr="1" custT="1"/>
      <dgm:spPr/>
      <dgm:t>
        <a:bodyPr/>
        <a:lstStyle/>
        <a:p>
          <a:endParaRPr lang="es-PE" sz="800" dirty="0"/>
        </a:p>
      </dgm:t>
    </dgm:pt>
    <dgm:pt modelId="{8E8C54E4-EA59-4B8A-B6FD-3C591384E085}" type="sibTrans" cxnId="{52548195-BAF7-417D-B39C-3E4592D0B428}">
      <dgm:prSet/>
      <dgm:spPr/>
      <dgm:t>
        <a:bodyPr/>
        <a:lstStyle/>
        <a:p>
          <a:endParaRPr lang="es-PE"/>
        </a:p>
      </dgm:t>
    </dgm:pt>
    <dgm:pt modelId="{050D5AD5-DE2E-464D-8447-B050A1D3E118}" type="parTrans" cxnId="{52548195-BAF7-417D-B39C-3E4592D0B428}">
      <dgm:prSet/>
      <dgm:spPr/>
      <dgm:t>
        <a:bodyPr/>
        <a:lstStyle/>
        <a:p>
          <a:endParaRPr lang="es-PE"/>
        </a:p>
      </dgm:t>
    </dgm:pt>
    <dgm:pt modelId="{8386F35C-FA55-4102-A5FA-71CF64911C2B}" type="pres">
      <dgm:prSet presAssocID="{559533DF-589A-4386-9226-AF3255741545}" presName="Name0" presStyleCnt="0">
        <dgm:presLayoutVars>
          <dgm:dir/>
          <dgm:resizeHandles val="exact"/>
        </dgm:presLayoutVars>
      </dgm:prSet>
      <dgm:spPr/>
    </dgm:pt>
    <dgm:pt modelId="{2B42BF5A-C120-4E17-A720-8CBD2FCFCBD4}" type="pres">
      <dgm:prSet presAssocID="{BE940C36-B4BA-49B7-B657-D6CC7FA255FB}" presName="node" presStyleLbl="node1" presStyleIdx="0" presStyleCnt="3" custScaleX="273618" custScaleY="66695" custLinFactNeighborX="-8448">
        <dgm:presLayoutVars>
          <dgm:bulletEnabled val="1"/>
        </dgm:presLayoutVars>
      </dgm:prSet>
      <dgm:spPr/>
      <dgm:t>
        <a:bodyPr/>
        <a:lstStyle/>
        <a:p>
          <a:endParaRPr lang="es-PE"/>
        </a:p>
      </dgm:t>
    </dgm:pt>
    <dgm:pt modelId="{1AC87035-1055-48C7-B2C4-59D5972E3FC2}" type="pres">
      <dgm:prSet presAssocID="{486EB5ED-66C8-4D8B-8875-6426B5DDF29E}" presName="sibTrans" presStyleLbl="sibTrans2D1" presStyleIdx="0" presStyleCnt="2" custScaleX="120609" custScaleY="122589" custLinFactNeighborX="1507"/>
      <dgm:spPr/>
      <dgm:t>
        <a:bodyPr/>
        <a:lstStyle/>
        <a:p>
          <a:endParaRPr lang="es-ES"/>
        </a:p>
      </dgm:t>
    </dgm:pt>
    <dgm:pt modelId="{E70269BE-1ECC-4335-A5C5-10904BA68324}" type="pres">
      <dgm:prSet presAssocID="{486EB5ED-66C8-4D8B-8875-6426B5DDF29E}" presName="connectorText" presStyleLbl="sibTrans2D1" presStyleIdx="0" presStyleCnt="2"/>
      <dgm:spPr/>
      <dgm:t>
        <a:bodyPr/>
        <a:lstStyle/>
        <a:p>
          <a:endParaRPr lang="es-ES"/>
        </a:p>
      </dgm:t>
    </dgm:pt>
    <dgm:pt modelId="{DF7FE32D-36A2-4DFB-9C20-0DE46975BB4C}" type="pres">
      <dgm:prSet presAssocID="{04B84068-7585-4787-AD1F-EC1718E85B66}" presName="node" presStyleLbl="node1" presStyleIdx="1" presStyleCnt="3" custScaleX="270007" custScaleY="70453" custLinFactNeighborX="51483">
        <dgm:presLayoutVars>
          <dgm:bulletEnabled val="1"/>
        </dgm:presLayoutVars>
      </dgm:prSet>
      <dgm:spPr/>
      <dgm:t>
        <a:bodyPr/>
        <a:lstStyle/>
        <a:p>
          <a:endParaRPr lang="es-PE"/>
        </a:p>
      </dgm:t>
    </dgm:pt>
    <dgm:pt modelId="{43F4CB24-7D92-4E2F-A956-10A716B3E0C2}" type="pres">
      <dgm:prSet presAssocID="{0CE6BD97-6728-46EB-B872-5300D843EB43}" presName="sibTrans" presStyleLbl="sibTrans2D1" presStyleIdx="1" presStyleCnt="2"/>
      <dgm:spPr/>
      <dgm:t>
        <a:bodyPr/>
        <a:lstStyle/>
        <a:p>
          <a:endParaRPr lang="es-ES"/>
        </a:p>
      </dgm:t>
    </dgm:pt>
    <dgm:pt modelId="{8B41F68D-AE53-45DD-96C3-A12A81DE8396}" type="pres">
      <dgm:prSet presAssocID="{0CE6BD97-6728-46EB-B872-5300D843EB43}" presName="connectorText" presStyleLbl="sibTrans2D1" presStyleIdx="1" presStyleCnt="2"/>
      <dgm:spPr/>
      <dgm:t>
        <a:bodyPr/>
        <a:lstStyle/>
        <a:p>
          <a:endParaRPr lang="es-ES"/>
        </a:p>
      </dgm:t>
    </dgm:pt>
    <dgm:pt modelId="{E78BED67-25BD-4689-AFC8-8857D6A14A88}" type="pres">
      <dgm:prSet presAssocID="{52B222BA-DD8F-45B1-A9A5-E644A88E0F9A}" presName="node" presStyleLbl="node1" presStyleIdx="2" presStyleCnt="3" custScaleX="56761">
        <dgm:presLayoutVars>
          <dgm:bulletEnabled val="1"/>
        </dgm:presLayoutVars>
      </dgm:prSet>
      <dgm:spPr/>
      <dgm:t>
        <a:bodyPr/>
        <a:lstStyle/>
        <a:p>
          <a:endParaRPr lang="es-ES"/>
        </a:p>
      </dgm:t>
    </dgm:pt>
  </dgm:ptLst>
  <dgm:cxnLst>
    <dgm:cxn modelId="{52548195-BAF7-417D-B39C-3E4592D0B428}" srcId="{559533DF-589A-4386-9226-AF3255741545}" destId="{52B222BA-DD8F-45B1-A9A5-E644A88E0F9A}" srcOrd="2" destOrd="0" parTransId="{050D5AD5-DE2E-464D-8447-B050A1D3E118}" sibTransId="{8E8C54E4-EA59-4B8A-B6FD-3C591384E085}"/>
    <dgm:cxn modelId="{B3AE60C8-C79E-41C0-B4FF-61C20B54AE53}" type="presOf" srcId="{BE940C36-B4BA-49B7-B657-D6CC7FA255FB}" destId="{2B42BF5A-C120-4E17-A720-8CBD2FCFCBD4}" srcOrd="0" destOrd="0" presId="urn:microsoft.com/office/officeart/2005/8/layout/process1"/>
    <dgm:cxn modelId="{A626E42F-AAA6-4690-A4E5-07AA0D6C5DD4}" type="presOf" srcId="{559533DF-589A-4386-9226-AF3255741545}" destId="{8386F35C-FA55-4102-A5FA-71CF64911C2B}" srcOrd="0" destOrd="0" presId="urn:microsoft.com/office/officeart/2005/8/layout/process1"/>
    <dgm:cxn modelId="{B2A46BAD-114E-45EF-B323-2BEA2F70837E}" type="presOf" srcId="{0CE6BD97-6728-46EB-B872-5300D843EB43}" destId="{8B41F68D-AE53-45DD-96C3-A12A81DE8396}" srcOrd="1" destOrd="0" presId="urn:microsoft.com/office/officeart/2005/8/layout/process1"/>
    <dgm:cxn modelId="{B3F2F471-7865-4FF3-9F3A-0C3FE58BD765}" type="presOf" srcId="{0CE6BD97-6728-46EB-B872-5300D843EB43}" destId="{43F4CB24-7D92-4E2F-A956-10A716B3E0C2}" srcOrd="0" destOrd="0" presId="urn:microsoft.com/office/officeart/2005/8/layout/process1"/>
    <dgm:cxn modelId="{E61806E7-0D87-4DBB-B771-2B74F3EB51D7}" type="presOf" srcId="{04B84068-7585-4787-AD1F-EC1718E85B66}" destId="{DF7FE32D-36A2-4DFB-9C20-0DE46975BB4C}" srcOrd="0" destOrd="0" presId="urn:microsoft.com/office/officeart/2005/8/layout/process1"/>
    <dgm:cxn modelId="{86494CE6-90CA-48CB-97BA-15FC50BDAEAB}" srcId="{559533DF-589A-4386-9226-AF3255741545}" destId="{BE940C36-B4BA-49B7-B657-D6CC7FA255FB}" srcOrd="0" destOrd="0" parTransId="{74CD9E32-1028-4B96-B7B3-A7A1D600ABC7}" sibTransId="{486EB5ED-66C8-4D8B-8875-6426B5DDF29E}"/>
    <dgm:cxn modelId="{9D752C86-5EC2-42A2-A347-D1B8FC6ACD3D}" type="presOf" srcId="{486EB5ED-66C8-4D8B-8875-6426B5DDF29E}" destId="{E70269BE-1ECC-4335-A5C5-10904BA68324}" srcOrd="1" destOrd="0" presId="urn:microsoft.com/office/officeart/2005/8/layout/process1"/>
    <dgm:cxn modelId="{7DD73599-4AD5-4A2E-BA09-BE5F6A1CF643}" srcId="{559533DF-589A-4386-9226-AF3255741545}" destId="{04B84068-7585-4787-AD1F-EC1718E85B66}" srcOrd="1" destOrd="0" parTransId="{5EE79E8A-BA05-4724-A240-F6C2AACEE939}" sibTransId="{0CE6BD97-6728-46EB-B872-5300D843EB43}"/>
    <dgm:cxn modelId="{FDE3DDDB-4255-405C-AE26-76C34CB9C5D8}" type="presOf" srcId="{52B222BA-DD8F-45B1-A9A5-E644A88E0F9A}" destId="{E78BED67-25BD-4689-AFC8-8857D6A14A88}" srcOrd="0" destOrd="0" presId="urn:microsoft.com/office/officeart/2005/8/layout/process1"/>
    <dgm:cxn modelId="{EF443AA0-355D-409A-92C9-A3732D36ECFB}" type="presOf" srcId="{486EB5ED-66C8-4D8B-8875-6426B5DDF29E}" destId="{1AC87035-1055-48C7-B2C4-59D5972E3FC2}" srcOrd="0" destOrd="0" presId="urn:microsoft.com/office/officeart/2005/8/layout/process1"/>
    <dgm:cxn modelId="{7CAD2029-597B-4D5F-B00F-63B165CCE8A9}" type="presParOf" srcId="{8386F35C-FA55-4102-A5FA-71CF64911C2B}" destId="{2B42BF5A-C120-4E17-A720-8CBD2FCFCBD4}" srcOrd="0" destOrd="0" presId="urn:microsoft.com/office/officeart/2005/8/layout/process1"/>
    <dgm:cxn modelId="{7624A0E3-8A72-44D9-9C55-83795AC1043B}" type="presParOf" srcId="{8386F35C-FA55-4102-A5FA-71CF64911C2B}" destId="{1AC87035-1055-48C7-B2C4-59D5972E3FC2}" srcOrd="1" destOrd="0" presId="urn:microsoft.com/office/officeart/2005/8/layout/process1"/>
    <dgm:cxn modelId="{4A9DE54E-57AB-48CE-8B7C-CE23C8F319E5}" type="presParOf" srcId="{1AC87035-1055-48C7-B2C4-59D5972E3FC2}" destId="{E70269BE-1ECC-4335-A5C5-10904BA68324}" srcOrd="0" destOrd="0" presId="urn:microsoft.com/office/officeart/2005/8/layout/process1"/>
    <dgm:cxn modelId="{E5A3FE70-4941-47B8-9802-BAC8CBD18073}" type="presParOf" srcId="{8386F35C-FA55-4102-A5FA-71CF64911C2B}" destId="{DF7FE32D-36A2-4DFB-9C20-0DE46975BB4C}" srcOrd="2" destOrd="0" presId="urn:microsoft.com/office/officeart/2005/8/layout/process1"/>
    <dgm:cxn modelId="{7B5AC6FA-DD91-4B04-B11D-8CF31601A01B}" type="presParOf" srcId="{8386F35C-FA55-4102-A5FA-71CF64911C2B}" destId="{43F4CB24-7D92-4E2F-A956-10A716B3E0C2}" srcOrd="3" destOrd="0" presId="urn:microsoft.com/office/officeart/2005/8/layout/process1"/>
    <dgm:cxn modelId="{7DFBC7AC-4651-44AE-9C8D-1DE199A7D01A}" type="presParOf" srcId="{43F4CB24-7D92-4E2F-A956-10A716B3E0C2}" destId="{8B41F68D-AE53-45DD-96C3-A12A81DE8396}" srcOrd="0" destOrd="0" presId="urn:microsoft.com/office/officeart/2005/8/layout/process1"/>
    <dgm:cxn modelId="{94FA0AE6-834B-4B25-AB88-FB61CC24F0EB}" type="presParOf" srcId="{8386F35C-FA55-4102-A5FA-71CF64911C2B}" destId="{E78BED67-25BD-4689-AFC8-8857D6A14A8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9533DF-589A-4386-9226-AF3255741545}" type="doc">
      <dgm:prSet loTypeId="urn:microsoft.com/office/officeart/2005/8/layout/process1" loCatId="process" qsTypeId="urn:microsoft.com/office/officeart/2005/8/quickstyle/simple1" qsCatId="simple" csTypeId="urn:microsoft.com/office/officeart/2005/8/colors/colorful2" csCatId="colorful" phldr="1"/>
      <dgm:spPr/>
    </dgm:pt>
    <dgm:pt modelId="{BE940C36-B4BA-49B7-B657-D6CC7FA255FB}">
      <dgm:prSet phldrT="[Texto]" custT="1"/>
      <dgm:spPr/>
      <dgm:t>
        <a:bodyPr/>
        <a:lstStyle/>
        <a:p>
          <a:r>
            <a:rPr lang="es-PE" sz="1200" dirty="0" smtClean="0"/>
            <a:t>Acción 9. Revisión de avance ejecución acumulada de los PP en los meses de marzo y setiembre e identificación de acciones correctivas y responsables de su ejecución</a:t>
          </a:r>
          <a:endParaRPr lang="es-PE" sz="1200" dirty="0"/>
        </a:p>
      </dgm:t>
    </dgm:pt>
    <dgm:pt modelId="{74CD9E32-1028-4B96-B7B3-A7A1D600ABC7}" type="parTrans" cxnId="{86494CE6-90CA-48CB-97BA-15FC50BDAEAB}">
      <dgm:prSet/>
      <dgm:spPr/>
      <dgm:t>
        <a:bodyPr/>
        <a:lstStyle/>
        <a:p>
          <a:endParaRPr lang="es-PE" sz="1200"/>
        </a:p>
      </dgm:t>
    </dgm:pt>
    <dgm:pt modelId="{486EB5ED-66C8-4D8B-8875-6426B5DDF29E}" type="sibTrans" cxnId="{86494CE6-90CA-48CB-97BA-15FC50BDAEAB}">
      <dgm:prSet custT="1"/>
      <dgm:spPr/>
      <dgm:t>
        <a:bodyPr/>
        <a:lstStyle/>
        <a:p>
          <a:endParaRPr lang="es-PE" sz="1200"/>
        </a:p>
      </dgm:t>
    </dgm:pt>
    <dgm:pt modelId="{04B84068-7585-4787-AD1F-EC1718E85B66}">
      <dgm:prSet phldrT="[Texto]" custT="1"/>
      <dgm:spPr/>
      <dgm:t>
        <a:bodyPr/>
        <a:lstStyle/>
        <a:p>
          <a:pPr algn="ctr"/>
          <a:r>
            <a:rPr lang="es-PE" sz="1200" dirty="0" smtClean="0">
              <a:solidFill>
                <a:schemeClr val="tx1"/>
              </a:solidFill>
            </a:rPr>
            <a:t>Retroalimentar la ejecución presupuestal y realizar las acciones correctivas del caso</a:t>
          </a:r>
          <a:endParaRPr lang="es-PE" sz="1200" dirty="0">
            <a:solidFill>
              <a:schemeClr val="tx1"/>
            </a:solidFill>
          </a:endParaRPr>
        </a:p>
      </dgm:t>
    </dgm:pt>
    <dgm:pt modelId="{5EE79E8A-BA05-4724-A240-F6C2AACEE939}" type="parTrans" cxnId="{7DD73599-4AD5-4A2E-BA09-BE5F6A1CF643}">
      <dgm:prSet/>
      <dgm:spPr/>
      <dgm:t>
        <a:bodyPr/>
        <a:lstStyle/>
        <a:p>
          <a:endParaRPr lang="es-PE" sz="1200"/>
        </a:p>
      </dgm:t>
    </dgm:pt>
    <dgm:pt modelId="{0CE6BD97-6728-46EB-B872-5300D843EB43}" type="sibTrans" cxnId="{7DD73599-4AD5-4A2E-BA09-BE5F6A1CF643}">
      <dgm:prSet custT="1"/>
      <dgm:spPr/>
      <dgm:t>
        <a:bodyPr/>
        <a:lstStyle/>
        <a:p>
          <a:endParaRPr lang="es-PE" sz="1200"/>
        </a:p>
      </dgm:t>
    </dgm:pt>
    <dgm:pt modelId="{52B222BA-DD8F-45B1-A9A5-E644A88E0F9A}">
      <dgm:prSet phldrT="[Texto]" phldr="1" custT="1"/>
      <dgm:spPr/>
      <dgm:t>
        <a:bodyPr/>
        <a:lstStyle/>
        <a:p>
          <a:endParaRPr lang="es-PE" sz="1200"/>
        </a:p>
      </dgm:t>
    </dgm:pt>
    <dgm:pt modelId="{050D5AD5-DE2E-464D-8447-B050A1D3E118}" type="parTrans" cxnId="{52548195-BAF7-417D-B39C-3E4592D0B428}">
      <dgm:prSet/>
      <dgm:spPr/>
      <dgm:t>
        <a:bodyPr/>
        <a:lstStyle/>
        <a:p>
          <a:endParaRPr lang="es-PE" sz="1200"/>
        </a:p>
      </dgm:t>
    </dgm:pt>
    <dgm:pt modelId="{8E8C54E4-EA59-4B8A-B6FD-3C591384E085}" type="sibTrans" cxnId="{52548195-BAF7-417D-B39C-3E4592D0B428}">
      <dgm:prSet/>
      <dgm:spPr/>
      <dgm:t>
        <a:bodyPr/>
        <a:lstStyle/>
        <a:p>
          <a:endParaRPr lang="es-PE" sz="1200"/>
        </a:p>
      </dgm:t>
    </dgm:pt>
    <dgm:pt modelId="{8386F35C-FA55-4102-A5FA-71CF64911C2B}" type="pres">
      <dgm:prSet presAssocID="{559533DF-589A-4386-9226-AF3255741545}" presName="Name0" presStyleCnt="0">
        <dgm:presLayoutVars>
          <dgm:dir/>
          <dgm:resizeHandles val="exact"/>
        </dgm:presLayoutVars>
      </dgm:prSet>
      <dgm:spPr/>
    </dgm:pt>
    <dgm:pt modelId="{2B42BF5A-C120-4E17-A720-8CBD2FCFCBD4}" type="pres">
      <dgm:prSet presAssocID="{BE940C36-B4BA-49B7-B657-D6CC7FA255FB}" presName="node" presStyleLbl="node1" presStyleIdx="0" presStyleCnt="3" custScaleX="366846" custScaleY="68522" custLinFactNeighborX="-11863">
        <dgm:presLayoutVars>
          <dgm:bulletEnabled val="1"/>
        </dgm:presLayoutVars>
      </dgm:prSet>
      <dgm:spPr/>
      <dgm:t>
        <a:bodyPr/>
        <a:lstStyle/>
        <a:p>
          <a:endParaRPr lang="es-PE"/>
        </a:p>
      </dgm:t>
    </dgm:pt>
    <dgm:pt modelId="{1AC87035-1055-48C7-B2C4-59D5972E3FC2}" type="pres">
      <dgm:prSet presAssocID="{486EB5ED-66C8-4D8B-8875-6426B5DDF29E}" presName="sibTrans" presStyleLbl="sibTrans2D1" presStyleIdx="0" presStyleCnt="2" custScaleX="119335" custScaleY="173854" custLinFactNeighborX="-1084"/>
      <dgm:spPr/>
      <dgm:t>
        <a:bodyPr/>
        <a:lstStyle/>
        <a:p>
          <a:endParaRPr lang="es-ES"/>
        </a:p>
      </dgm:t>
    </dgm:pt>
    <dgm:pt modelId="{E70269BE-1ECC-4335-A5C5-10904BA68324}" type="pres">
      <dgm:prSet presAssocID="{486EB5ED-66C8-4D8B-8875-6426B5DDF29E}" presName="connectorText" presStyleLbl="sibTrans2D1" presStyleIdx="0" presStyleCnt="2"/>
      <dgm:spPr/>
      <dgm:t>
        <a:bodyPr/>
        <a:lstStyle/>
        <a:p>
          <a:endParaRPr lang="es-ES"/>
        </a:p>
      </dgm:t>
    </dgm:pt>
    <dgm:pt modelId="{DF7FE32D-36A2-4DFB-9C20-0DE46975BB4C}" type="pres">
      <dgm:prSet presAssocID="{04B84068-7585-4787-AD1F-EC1718E85B66}" presName="node" presStyleLbl="node1" presStyleIdx="1" presStyleCnt="3" custScaleX="365625" custScaleY="65704" custLinFactNeighborX="97005">
        <dgm:presLayoutVars>
          <dgm:bulletEnabled val="1"/>
        </dgm:presLayoutVars>
      </dgm:prSet>
      <dgm:spPr/>
      <dgm:t>
        <a:bodyPr/>
        <a:lstStyle/>
        <a:p>
          <a:endParaRPr lang="es-PE"/>
        </a:p>
      </dgm:t>
    </dgm:pt>
    <dgm:pt modelId="{43F4CB24-7D92-4E2F-A956-10A716B3E0C2}" type="pres">
      <dgm:prSet presAssocID="{0CE6BD97-6728-46EB-B872-5300D843EB43}" presName="sibTrans" presStyleLbl="sibTrans2D1" presStyleIdx="1" presStyleCnt="2"/>
      <dgm:spPr/>
      <dgm:t>
        <a:bodyPr/>
        <a:lstStyle/>
        <a:p>
          <a:endParaRPr lang="es-ES"/>
        </a:p>
      </dgm:t>
    </dgm:pt>
    <dgm:pt modelId="{8B41F68D-AE53-45DD-96C3-A12A81DE8396}" type="pres">
      <dgm:prSet presAssocID="{0CE6BD97-6728-46EB-B872-5300D843EB43}" presName="connectorText" presStyleLbl="sibTrans2D1" presStyleIdx="1" presStyleCnt="2"/>
      <dgm:spPr/>
      <dgm:t>
        <a:bodyPr/>
        <a:lstStyle/>
        <a:p>
          <a:endParaRPr lang="es-ES"/>
        </a:p>
      </dgm:t>
    </dgm:pt>
    <dgm:pt modelId="{E78BED67-25BD-4689-AFC8-8857D6A14A88}" type="pres">
      <dgm:prSet presAssocID="{52B222BA-DD8F-45B1-A9A5-E644A88E0F9A}" presName="node" presStyleLbl="node1" presStyleIdx="2" presStyleCnt="3">
        <dgm:presLayoutVars>
          <dgm:bulletEnabled val="1"/>
        </dgm:presLayoutVars>
      </dgm:prSet>
      <dgm:spPr/>
      <dgm:t>
        <a:bodyPr/>
        <a:lstStyle/>
        <a:p>
          <a:endParaRPr lang="es-ES"/>
        </a:p>
      </dgm:t>
    </dgm:pt>
  </dgm:ptLst>
  <dgm:cxnLst>
    <dgm:cxn modelId="{52548195-BAF7-417D-B39C-3E4592D0B428}" srcId="{559533DF-589A-4386-9226-AF3255741545}" destId="{52B222BA-DD8F-45B1-A9A5-E644A88E0F9A}" srcOrd="2" destOrd="0" parTransId="{050D5AD5-DE2E-464D-8447-B050A1D3E118}" sibTransId="{8E8C54E4-EA59-4B8A-B6FD-3C591384E085}"/>
    <dgm:cxn modelId="{0BF36259-6FE0-4602-B20D-5A4568B52418}" type="presOf" srcId="{52B222BA-DD8F-45B1-A9A5-E644A88E0F9A}" destId="{E78BED67-25BD-4689-AFC8-8857D6A14A88}" srcOrd="0" destOrd="0" presId="urn:microsoft.com/office/officeart/2005/8/layout/process1"/>
    <dgm:cxn modelId="{504CDBB4-4AF8-4C6A-AED5-D6A9A5150DAB}" type="presOf" srcId="{BE940C36-B4BA-49B7-B657-D6CC7FA255FB}" destId="{2B42BF5A-C120-4E17-A720-8CBD2FCFCBD4}" srcOrd="0" destOrd="0" presId="urn:microsoft.com/office/officeart/2005/8/layout/process1"/>
    <dgm:cxn modelId="{4686FE43-3C55-4662-A206-89AC4816EC04}" type="presOf" srcId="{486EB5ED-66C8-4D8B-8875-6426B5DDF29E}" destId="{E70269BE-1ECC-4335-A5C5-10904BA68324}" srcOrd="1" destOrd="0" presId="urn:microsoft.com/office/officeart/2005/8/layout/process1"/>
    <dgm:cxn modelId="{A81EB3D8-588D-4083-ADCE-F0FF511F9B78}" type="presOf" srcId="{0CE6BD97-6728-46EB-B872-5300D843EB43}" destId="{8B41F68D-AE53-45DD-96C3-A12A81DE8396}" srcOrd="1" destOrd="0" presId="urn:microsoft.com/office/officeart/2005/8/layout/process1"/>
    <dgm:cxn modelId="{33E85DC1-A88F-40A9-8F46-5442F9E98C2A}" type="presOf" srcId="{04B84068-7585-4787-AD1F-EC1718E85B66}" destId="{DF7FE32D-36A2-4DFB-9C20-0DE46975BB4C}" srcOrd="0" destOrd="0" presId="urn:microsoft.com/office/officeart/2005/8/layout/process1"/>
    <dgm:cxn modelId="{4844FA7F-B000-46DC-A510-CF1E42E42F5C}" type="presOf" srcId="{559533DF-589A-4386-9226-AF3255741545}" destId="{8386F35C-FA55-4102-A5FA-71CF64911C2B}" srcOrd="0" destOrd="0" presId="urn:microsoft.com/office/officeart/2005/8/layout/process1"/>
    <dgm:cxn modelId="{B35598A3-EB14-470E-9746-2D7A2258FC19}" type="presOf" srcId="{0CE6BD97-6728-46EB-B872-5300D843EB43}" destId="{43F4CB24-7D92-4E2F-A956-10A716B3E0C2}" srcOrd="0" destOrd="0" presId="urn:microsoft.com/office/officeart/2005/8/layout/process1"/>
    <dgm:cxn modelId="{CA79D116-DDED-4645-B35F-4CB69993627C}" type="presOf" srcId="{486EB5ED-66C8-4D8B-8875-6426B5DDF29E}" destId="{1AC87035-1055-48C7-B2C4-59D5972E3FC2}" srcOrd="0" destOrd="0" presId="urn:microsoft.com/office/officeart/2005/8/layout/process1"/>
    <dgm:cxn modelId="{86494CE6-90CA-48CB-97BA-15FC50BDAEAB}" srcId="{559533DF-589A-4386-9226-AF3255741545}" destId="{BE940C36-B4BA-49B7-B657-D6CC7FA255FB}" srcOrd="0" destOrd="0" parTransId="{74CD9E32-1028-4B96-B7B3-A7A1D600ABC7}" sibTransId="{486EB5ED-66C8-4D8B-8875-6426B5DDF29E}"/>
    <dgm:cxn modelId="{7DD73599-4AD5-4A2E-BA09-BE5F6A1CF643}" srcId="{559533DF-589A-4386-9226-AF3255741545}" destId="{04B84068-7585-4787-AD1F-EC1718E85B66}" srcOrd="1" destOrd="0" parTransId="{5EE79E8A-BA05-4724-A240-F6C2AACEE939}" sibTransId="{0CE6BD97-6728-46EB-B872-5300D843EB43}"/>
    <dgm:cxn modelId="{12E174E4-DFE2-4974-867E-C4B9ED4A7B90}" type="presParOf" srcId="{8386F35C-FA55-4102-A5FA-71CF64911C2B}" destId="{2B42BF5A-C120-4E17-A720-8CBD2FCFCBD4}" srcOrd="0" destOrd="0" presId="urn:microsoft.com/office/officeart/2005/8/layout/process1"/>
    <dgm:cxn modelId="{B1F3F916-6791-4F5D-8BCC-51327F99E7E7}" type="presParOf" srcId="{8386F35C-FA55-4102-A5FA-71CF64911C2B}" destId="{1AC87035-1055-48C7-B2C4-59D5972E3FC2}" srcOrd="1" destOrd="0" presId="urn:microsoft.com/office/officeart/2005/8/layout/process1"/>
    <dgm:cxn modelId="{C022A4E0-861B-4A2A-AB9C-57790C2B9D05}" type="presParOf" srcId="{1AC87035-1055-48C7-B2C4-59D5972E3FC2}" destId="{E70269BE-1ECC-4335-A5C5-10904BA68324}" srcOrd="0" destOrd="0" presId="urn:microsoft.com/office/officeart/2005/8/layout/process1"/>
    <dgm:cxn modelId="{69C78483-2258-436D-81AE-F78F45D497E8}" type="presParOf" srcId="{8386F35C-FA55-4102-A5FA-71CF64911C2B}" destId="{DF7FE32D-36A2-4DFB-9C20-0DE46975BB4C}" srcOrd="2" destOrd="0" presId="urn:microsoft.com/office/officeart/2005/8/layout/process1"/>
    <dgm:cxn modelId="{7133122A-6689-4D45-8A27-A3B900CD2C95}" type="presParOf" srcId="{8386F35C-FA55-4102-A5FA-71CF64911C2B}" destId="{43F4CB24-7D92-4E2F-A956-10A716B3E0C2}" srcOrd="3" destOrd="0" presId="urn:microsoft.com/office/officeart/2005/8/layout/process1"/>
    <dgm:cxn modelId="{F9F09BFD-C840-4FCE-9BA1-BA6B1C28FDD3}" type="presParOf" srcId="{43F4CB24-7D92-4E2F-A956-10A716B3E0C2}" destId="{8B41F68D-AE53-45DD-96C3-A12A81DE8396}" srcOrd="0" destOrd="0" presId="urn:microsoft.com/office/officeart/2005/8/layout/process1"/>
    <dgm:cxn modelId="{0B490D66-1983-4056-A9B2-F2EF3E30CDC1}" type="presParOf" srcId="{8386F35C-FA55-4102-A5FA-71CF64911C2B}" destId="{E78BED67-25BD-4689-AFC8-8857D6A14A88}"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9533DF-589A-4386-9226-AF3255741545}" type="doc">
      <dgm:prSet loTypeId="urn:microsoft.com/office/officeart/2005/8/layout/process1" loCatId="process" qsTypeId="urn:microsoft.com/office/officeart/2005/8/quickstyle/simple1" qsCatId="simple" csTypeId="urn:microsoft.com/office/officeart/2005/8/colors/colorful2" csCatId="colorful" phldr="1"/>
      <dgm:spPr/>
    </dgm:pt>
    <dgm:pt modelId="{BE940C36-B4BA-49B7-B657-D6CC7FA255FB}">
      <dgm:prSet phldrT="[Texto]" custT="1"/>
      <dgm:spPr/>
      <dgm:t>
        <a:bodyPr/>
        <a:lstStyle/>
        <a:p>
          <a:r>
            <a:rPr lang="es-PE" sz="1200" dirty="0" smtClean="0"/>
            <a:t>Acción 10. Evaluación presupuestal semestral y anual del PP</a:t>
          </a:r>
          <a:endParaRPr lang="es-PE" sz="1200" dirty="0"/>
        </a:p>
      </dgm:t>
    </dgm:pt>
    <dgm:pt modelId="{74CD9E32-1028-4B96-B7B3-A7A1D600ABC7}" type="parTrans" cxnId="{86494CE6-90CA-48CB-97BA-15FC50BDAEAB}">
      <dgm:prSet/>
      <dgm:spPr/>
      <dgm:t>
        <a:bodyPr/>
        <a:lstStyle/>
        <a:p>
          <a:endParaRPr lang="es-PE" sz="1200"/>
        </a:p>
      </dgm:t>
    </dgm:pt>
    <dgm:pt modelId="{486EB5ED-66C8-4D8B-8875-6426B5DDF29E}" type="sibTrans" cxnId="{86494CE6-90CA-48CB-97BA-15FC50BDAEAB}">
      <dgm:prSet custT="1"/>
      <dgm:spPr/>
      <dgm:t>
        <a:bodyPr/>
        <a:lstStyle/>
        <a:p>
          <a:endParaRPr lang="es-PE" sz="1200"/>
        </a:p>
      </dgm:t>
    </dgm:pt>
    <dgm:pt modelId="{04B84068-7585-4787-AD1F-EC1718E85B66}">
      <dgm:prSet phldrT="[Texto]" custT="1"/>
      <dgm:spPr/>
      <dgm:t>
        <a:bodyPr/>
        <a:lstStyle/>
        <a:p>
          <a:r>
            <a:rPr lang="es-PE" sz="1200" b="0" dirty="0" smtClean="0">
              <a:solidFill>
                <a:schemeClr val="tx1"/>
              </a:solidFill>
            </a:rPr>
            <a:t>Evaluación presupuestal física y financiera de los PP (consistencia de la información de los indicadores  de desempeño y producción física) del PP.</a:t>
          </a:r>
          <a:endParaRPr lang="es-PE" sz="1200" b="0" dirty="0">
            <a:solidFill>
              <a:schemeClr val="tx1"/>
            </a:solidFill>
          </a:endParaRPr>
        </a:p>
      </dgm:t>
    </dgm:pt>
    <dgm:pt modelId="{5EE79E8A-BA05-4724-A240-F6C2AACEE939}" type="parTrans" cxnId="{7DD73599-4AD5-4A2E-BA09-BE5F6A1CF643}">
      <dgm:prSet/>
      <dgm:spPr/>
      <dgm:t>
        <a:bodyPr/>
        <a:lstStyle/>
        <a:p>
          <a:endParaRPr lang="es-PE" sz="1200"/>
        </a:p>
      </dgm:t>
    </dgm:pt>
    <dgm:pt modelId="{0CE6BD97-6728-46EB-B872-5300D843EB43}" type="sibTrans" cxnId="{7DD73599-4AD5-4A2E-BA09-BE5F6A1CF643}">
      <dgm:prSet custT="1"/>
      <dgm:spPr/>
      <dgm:t>
        <a:bodyPr/>
        <a:lstStyle/>
        <a:p>
          <a:endParaRPr lang="es-PE" sz="1200"/>
        </a:p>
      </dgm:t>
    </dgm:pt>
    <dgm:pt modelId="{52B222BA-DD8F-45B1-A9A5-E644A88E0F9A}">
      <dgm:prSet phldrT="[Texto]" phldr="1" custT="1"/>
      <dgm:spPr/>
      <dgm:t>
        <a:bodyPr/>
        <a:lstStyle/>
        <a:p>
          <a:endParaRPr lang="es-PE" sz="1200"/>
        </a:p>
      </dgm:t>
    </dgm:pt>
    <dgm:pt modelId="{050D5AD5-DE2E-464D-8447-B050A1D3E118}" type="parTrans" cxnId="{52548195-BAF7-417D-B39C-3E4592D0B428}">
      <dgm:prSet/>
      <dgm:spPr/>
      <dgm:t>
        <a:bodyPr/>
        <a:lstStyle/>
        <a:p>
          <a:endParaRPr lang="es-PE" sz="1200"/>
        </a:p>
      </dgm:t>
    </dgm:pt>
    <dgm:pt modelId="{8E8C54E4-EA59-4B8A-B6FD-3C591384E085}" type="sibTrans" cxnId="{52548195-BAF7-417D-B39C-3E4592D0B428}">
      <dgm:prSet/>
      <dgm:spPr/>
      <dgm:t>
        <a:bodyPr/>
        <a:lstStyle/>
        <a:p>
          <a:endParaRPr lang="es-PE" sz="1200"/>
        </a:p>
      </dgm:t>
    </dgm:pt>
    <dgm:pt modelId="{8386F35C-FA55-4102-A5FA-71CF64911C2B}" type="pres">
      <dgm:prSet presAssocID="{559533DF-589A-4386-9226-AF3255741545}" presName="Name0" presStyleCnt="0">
        <dgm:presLayoutVars>
          <dgm:dir/>
          <dgm:resizeHandles val="exact"/>
        </dgm:presLayoutVars>
      </dgm:prSet>
      <dgm:spPr/>
    </dgm:pt>
    <dgm:pt modelId="{2B42BF5A-C120-4E17-A720-8CBD2FCFCBD4}" type="pres">
      <dgm:prSet presAssocID="{BE940C36-B4BA-49B7-B657-D6CC7FA255FB}" presName="node" presStyleLbl="node1" presStyleIdx="0" presStyleCnt="3" custScaleX="187656" custScaleY="83417">
        <dgm:presLayoutVars>
          <dgm:bulletEnabled val="1"/>
        </dgm:presLayoutVars>
      </dgm:prSet>
      <dgm:spPr/>
      <dgm:t>
        <a:bodyPr/>
        <a:lstStyle/>
        <a:p>
          <a:endParaRPr lang="es-PE"/>
        </a:p>
      </dgm:t>
    </dgm:pt>
    <dgm:pt modelId="{1AC87035-1055-48C7-B2C4-59D5972E3FC2}" type="pres">
      <dgm:prSet presAssocID="{486EB5ED-66C8-4D8B-8875-6426B5DDF29E}" presName="sibTrans" presStyleLbl="sibTrans2D1" presStyleIdx="0" presStyleCnt="2" custScaleX="120832" custLinFactNeighborX="-6005"/>
      <dgm:spPr/>
      <dgm:t>
        <a:bodyPr/>
        <a:lstStyle/>
        <a:p>
          <a:endParaRPr lang="es-ES"/>
        </a:p>
      </dgm:t>
    </dgm:pt>
    <dgm:pt modelId="{E70269BE-1ECC-4335-A5C5-10904BA68324}" type="pres">
      <dgm:prSet presAssocID="{486EB5ED-66C8-4D8B-8875-6426B5DDF29E}" presName="connectorText" presStyleLbl="sibTrans2D1" presStyleIdx="0" presStyleCnt="2"/>
      <dgm:spPr/>
      <dgm:t>
        <a:bodyPr/>
        <a:lstStyle/>
        <a:p>
          <a:endParaRPr lang="es-ES"/>
        </a:p>
      </dgm:t>
    </dgm:pt>
    <dgm:pt modelId="{DF7FE32D-36A2-4DFB-9C20-0DE46975BB4C}" type="pres">
      <dgm:prSet presAssocID="{04B84068-7585-4787-AD1F-EC1718E85B66}" presName="node" presStyleLbl="node1" presStyleIdx="1" presStyleCnt="3" custScaleX="192297" custScaleY="85382" custLinFactNeighborX="-1092">
        <dgm:presLayoutVars>
          <dgm:bulletEnabled val="1"/>
        </dgm:presLayoutVars>
      </dgm:prSet>
      <dgm:spPr/>
      <dgm:t>
        <a:bodyPr/>
        <a:lstStyle/>
        <a:p>
          <a:endParaRPr lang="es-PE"/>
        </a:p>
      </dgm:t>
    </dgm:pt>
    <dgm:pt modelId="{43F4CB24-7D92-4E2F-A956-10A716B3E0C2}" type="pres">
      <dgm:prSet presAssocID="{0CE6BD97-6728-46EB-B872-5300D843EB43}" presName="sibTrans" presStyleLbl="sibTrans2D1" presStyleIdx="1" presStyleCnt="2"/>
      <dgm:spPr/>
      <dgm:t>
        <a:bodyPr/>
        <a:lstStyle/>
        <a:p>
          <a:endParaRPr lang="es-ES"/>
        </a:p>
      </dgm:t>
    </dgm:pt>
    <dgm:pt modelId="{8B41F68D-AE53-45DD-96C3-A12A81DE8396}" type="pres">
      <dgm:prSet presAssocID="{0CE6BD97-6728-46EB-B872-5300D843EB43}" presName="connectorText" presStyleLbl="sibTrans2D1" presStyleIdx="1" presStyleCnt="2"/>
      <dgm:spPr/>
      <dgm:t>
        <a:bodyPr/>
        <a:lstStyle/>
        <a:p>
          <a:endParaRPr lang="es-ES"/>
        </a:p>
      </dgm:t>
    </dgm:pt>
    <dgm:pt modelId="{E78BED67-25BD-4689-AFC8-8857D6A14A88}" type="pres">
      <dgm:prSet presAssocID="{52B222BA-DD8F-45B1-A9A5-E644A88E0F9A}" presName="node" presStyleLbl="node1" presStyleIdx="2" presStyleCnt="3" custFlipHor="1" custScaleX="10988">
        <dgm:presLayoutVars>
          <dgm:bulletEnabled val="1"/>
        </dgm:presLayoutVars>
      </dgm:prSet>
      <dgm:spPr/>
      <dgm:t>
        <a:bodyPr/>
        <a:lstStyle/>
        <a:p>
          <a:endParaRPr lang="es-ES"/>
        </a:p>
      </dgm:t>
    </dgm:pt>
  </dgm:ptLst>
  <dgm:cxnLst>
    <dgm:cxn modelId="{52548195-BAF7-417D-B39C-3E4592D0B428}" srcId="{559533DF-589A-4386-9226-AF3255741545}" destId="{52B222BA-DD8F-45B1-A9A5-E644A88E0F9A}" srcOrd="2" destOrd="0" parTransId="{050D5AD5-DE2E-464D-8447-B050A1D3E118}" sibTransId="{8E8C54E4-EA59-4B8A-B6FD-3C591384E085}"/>
    <dgm:cxn modelId="{B0648DE0-5652-46B1-8AE9-F9416B99D1F7}" type="presOf" srcId="{486EB5ED-66C8-4D8B-8875-6426B5DDF29E}" destId="{1AC87035-1055-48C7-B2C4-59D5972E3FC2}" srcOrd="0" destOrd="0" presId="urn:microsoft.com/office/officeart/2005/8/layout/process1"/>
    <dgm:cxn modelId="{BAB73106-1E0A-4230-8405-214F6ABFF34B}" type="presOf" srcId="{486EB5ED-66C8-4D8B-8875-6426B5DDF29E}" destId="{E70269BE-1ECC-4335-A5C5-10904BA68324}" srcOrd="1" destOrd="0" presId="urn:microsoft.com/office/officeart/2005/8/layout/process1"/>
    <dgm:cxn modelId="{35218695-73FF-463D-B746-DDD14C51196F}" type="presOf" srcId="{52B222BA-DD8F-45B1-A9A5-E644A88E0F9A}" destId="{E78BED67-25BD-4689-AFC8-8857D6A14A88}" srcOrd="0" destOrd="0" presId="urn:microsoft.com/office/officeart/2005/8/layout/process1"/>
    <dgm:cxn modelId="{BFD4EA0D-629A-40E8-9A03-8FF3B5F58A2D}" type="presOf" srcId="{0CE6BD97-6728-46EB-B872-5300D843EB43}" destId="{8B41F68D-AE53-45DD-96C3-A12A81DE8396}" srcOrd="1" destOrd="0" presId="urn:microsoft.com/office/officeart/2005/8/layout/process1"/>
    <dgm:cxn modelId="{86494CE6-90CA-48CB-97BA-15FC50BDAEAB}" srcId="{559533DF-589A-4386-9226-AF3255741545}" destId="{BE940C36-B4BA-49B7-B657-D6CC7FA255FB}" srcOrd="0" destOrd="0" parTransId="{74CD9E32-1028-4B96-B7B3-A7A1D600ABC7}" sibTransId="{486EB5ED-66C8-4D8B-8875-6426B5DDF29E}"/>
    <dgm:cxn modelId="{6C4DB558-90CC-4445-8157-A2ADCA678933}" type="presOf" srcId="{559533DF-589A-4386-9226-AF3255741545}" destId="{8386F35C-FA55-4102-A5FA-71CF64911C2B}" srcOrd="0" destOrd="0" presId="urn:microsoft.com/office/officeart/2005/8/layout/process1"/>
    <dgm:cxn modelId="{0C1A97C4-11E4-4E16-8F68-5375FD15FAB6}" type="presOf" srcId="{04B84068-7585-4787-AD1F-EC1718E85B66}" destId="{DF7FE32D-36A2-4DFB-9C20-0DE46975BB4C}" srcOrd="0" destOrd="0" presId="urn:microsoft.com/office/officeart/2005/8/layout/process1"/>
    <dgm:cxn modelId="{E4EB6630-DD8A-4344-AB60-34DC87F04295}" type="presOf" srcId="{0CE6BD97-6728-46EB-B872-5300D843EB43}" destId="{43F4CB24-7D92-4E2F-A956-10A716B3E0C2}" srcOrd="0" destOrd="0" presId="urn:microsoft.com/office/officeart/2005/8/layout/process1"/>
    <dgm:cxn modelId="{7DD73599-4AD5-4A2E-BA09-BE5F6A1CF643}" srcId="{559533DF-589A-4386-9226-AF3255741545}" destId="{04B84068-7585-4787-AD1F-EC1718E85B66}" srcOrd="1" destOrd="0" parTransId="{5EE79E8A-BA05-4724-A240-F6C2AACEE939}" sibTransId="{0CE6BD97-6728-46EB-B872-5300D843EB43}"/>
    <dgm:cxn modelId="{2A1471B3-6B53-40BF-99D9-840DA91E4621}" type="presOf" srcId="{BE940C36-B4BA-49B7-B657-D6CC7FA255FB}" destId="{2B42BF5A-C120-4E17-A720-8CBD2FCFCBD4}" srcOrd="0" destOrd="0" presId="urn:microsoft.com/office/officeart/2005/8/layout/process1"/>
    <dgm:cxn modelId="{C9EE6F82-1560-4D57-B149-58C674D997C8}" type="presParOf" srcId="{8386F35C-FA55-4102-A5FA-71CF64911C2B}" destId="{2B42BF5A-C120-4E17-A720-8CBD2FCFCBD4}" srcOrd="0" destOrd="0" presId="urn:microsoft.com/office/officeart/2005/8/layout/process1"/>
    <dgm:cxn modelId="{4494DFAF-824C-4267-B396-A4E99AF48D50}" type="presParOf" srcId="{8386F35C-FA55-4102-A5FA-71CF64911C2B}" destId="{1AC87035-1055-48C7-B2C4-59D5972E3FC2}" srcOrd="1" destOrd="0" presId="urn:microsoft.com/office/officeart/2005/8/layout/process1"/>
    <dgm:cxn modelId="{512FACDA-BD88-49F5-8101-A29CCAC7FFC1}" type="presParOf" srcId="{1AC87035-1055-48C7-B2C4-59D5972E3FC2}" destId="{E70269BE-1ECC-4335-A5C5-10904BA68324}" srcOrd="0" destOrd="0" presId="urn:microsoft.com/office/officeart/2005/8/layout/process1"/>
    <dgm:cxn modelId="{5E7DF1DF-FFD3-4EF3-BDBC-23DF480E2BF5}" type="presParOf" srcId="{8386F35C-FA55-4102-A5FA-71CF64911C2B}" destId="{DF7FE32D-36A2-4DFB-9C20-0DE46975BB4C}" srcOrd="2" destOrd="0" presId="urn:microsoft.com/office/officeart/2005/8/layout/process1"/>
    <dgm:cxn modelId="{542994CA-5F81-44FC-B720-D418466C695A}" type="presParOf" srcId="{8386F35C-FA55-4102-A5FA-71CF64911C2B}" destId="{43F4CB24-7D92-4E2F-A956-10A716B3E0C2}" srcOrd="3" destOrd="0" presId="urn:microsoft.com/office/officeart/2005/8/layout/process1"/>
    <dgm:cxn modelId="{9A4A7593-58BD-42F2-AB08-6EAFE6EF0005}" type="presParOf" srcId="{43F4CB24-7D92-4E2F-A956-10A716B3E0C2}" destId="{8B41F68D-AE53-45DD-96C3-A12A81DE8396}" srcOrd="0" destOrd="0" presId="urn:microsoft.com/office/officeart/2005/8/layout/process1"/>
    <dgm:cxn modelId="{E8779A53-A31B-4119-B01A-625E4D7568B3}" type="presParOf" srcId="{8386F35C-FA55-4102-A5FA-71CF64911C2B}" destId="{E78BED67-25BD-4689-AFC8-8857D6A14A88}"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B40EF-3435-41F3-ABA2-4E9A2285CB86}"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PE"/>
        </a:p>
      </dgm:t>
    </dgm:pt>
    <dgm:pt modelId="{43CAF70A-A16D-4DB8-B023-7161FC74C9D3}">
      <dgm:prSet phldrT="[Texto]" custT="1"/>
      <dgm:spPr>
        <a:solidFill>
          <a:schemeClr val="tx1">
            <a:lumMod val="65000"/>
            <a:lumOff val="35000"/>
          </a:schemeClr>
        </a:solidFill>
      </dgm:spPr>
      <dgm:t>
        <a:bodyPr/>
        <a:lstStyle/>
        <a:p>
          <a:r>
            <a:rPr lang="es-PE" sz="1050" dirty="0" smtClean="0"/>
            <a:t>1. </a:t>
          </a:r>
          <a:r>
            <a:rPr lang="es-PE" sz="1050" b="1" dirty="0" smtClean="0"/>
            <a:t>Difusión de la lógica del diseño del PP</a:t>
          </a:r>
          <a:endParaRPr lang="es-PE" sz="1050" b="1" dirty="0"/>
        </a:p>
      </dgm:t>
    </dgm:pt>
    <dgm:pt modelId="{9AF26C1D-FB2A-4CD7-9560-373282176B87}" type="parTrans" cxnId="{3DAFA42A-64C8-4277-A6C7-A2D2041EA080}">
      <dgm:prSet/>
      <dgm:spPr/>
      <dgm:t>
        <a:bodyPr/>
        <a:lstStyle/>
        <a:p>
          <a:endParaRPr lang="es-PE"/>
        </a:p>
      </dgm:t>
    </dgm:pt>
    <dgm:pt modelId="{F342CCED-4D39-4923-8A05-D73F048D9532}" type="sibTrans" cxnId="{3DAFA42A-64C8-4277-A6C7-A2D2041EA080}">
      <dgm:prSet/>
      <dgm:spPr>
        <a:solidFill>
          <a:srgbClr val="FF0000"/>
        </a:solidFill>
      </dgm:spPr>
      <dgm:t>
        <a:bodyPr/>
        <a:lstStyle/>
        <a:p>
          <a:endParaRPr lang="es-PE"/>
        </a:p>
      </dgm:t>
    </dgm:pt>
    <dgm:pt modelId="{E90641BE-234D-4FC0-A9D9-9433A6AA9C04}">
      <dgm:prSet phldrT="[Texto]" custT="1"/>
      <dgm:spPr>
        <a:solidFill>
          <a:schemeClr val="tx1">
            <a:lumMod val="50000"/>
            <a:lumOff val="50000"/>
          </a:schemeClr>
        </a:solidFill>
      </dgm:spPr>
      <dgm:t>
        <a:bodyPr/>
        <a:lstStyle/>
        <a:p>
          <a:r>
            <a:rPr lang="es-PE" sz="1050" dirty="0" smtClean="0"/>
            <a:t>2. </a:t>
          </a:r>
          <a:r>
            <a:rPr lang="es-PE" sz="1050" b="1" dirty="0" smtClean="0"/>
            <a:t>Validación de modelos operacionales y tipología de proyectos</a:t>
          </a:r>
          <a:endParaRPr lang="es-PE" sz="1050" b="1" dirty="0"/>
        </a:p>
      </dgm:t>
    </dgm:pt>
    <dgm:pt modelId="{584D1A89-5870-4762-B9AC-5447F056CB7B}" type="parTrans" cxnId="{8DAECD05-C575-40F2-A096-15BD0E6F07AD}">
      <dgm:prSet/>
      <dgm:spPr/>
      <dgm:t>
        <a:bodyPr/>
        <a:lstStyle/>
        <a:p>
          <a:endParaRPr lang="es-PE"/>
        </a:p>
      </dgm:t>
    </dgm:pt>
    <dgm:pt modelId="{57AB75AD-54FA-4677-A514-97001F184241}" type="sibTrans" cxnId="{8DAECD05-C575-40F2-A096-15BD0E6F07AD}">
      <dgm:prSet/>
      <dgm:spPr>
        <a:solidFill>
          <a:srgbClr val="FF0000"/>
        </a:solidFill>
      </dgm:spPr>
      <dgm:t>
        <a:bodyPr/>
        <a:lstStyle/>
        <a:p>
          <a:endParaRPr lang="es-PE"/>
        </a:p>
      </dgm:t>
    </dgm:pt>
    <dgm:pt modelId="{73DBB4F5-FAAC-441C-A9FA-D30D839C029E}">
      <dgm:prSet phldrT="[Texto]" custT="1"/>
      <dgm:spPr>
        <a:solidFill>
          <a:schemeClr val="bg1">
            <a:lumMod val="65000"/>
          </a:schemeClr>
        </a:solidFill>
      </dgm:spPr>
      <dgm:t>
        <a:bodyPr/>
        <a:lstStyle/>
        <a:p>
          <a:r>
            <a:rPr lang="es-PE" sz="1050" b="1" dirty="0" smtClean="0">
              <a:solidFill>
                <a:schemeClr val="bg1"/>
              </a:solidFill>
            </a:rPr>
            <a:t>3 . Difusión del diseño del PP a ser considerado en la formulación del presupuesto del año XX</a:t>
          </a:r>
          <a:endParaRPr lang="es-PE" sz="1050" b="1" dirty="0">
            <a:solidFill>
              <a:schemeClr val="bg1"/>
            </a:solidFill>
          </a:endParaRPr>
        </a:p>
      </dgm:t>
    </dgm:pt>
    <dgm:pt modelId="{A415AB37-52A6-4BEF-A2F5-8019DD01B9E2}" type="parTrans" cxnId="{F2486383-1403-4B11-AFCA-9B70C4CDA17F}">
      <dgm:prSet/>
      <dgm:spPr/>
      <dgm:t>
        <a:bodyPr/>
        <a:lstStyle/>
        <a:p>
          <a:endParaRPr lang="es-PE"/>
        </a:p>
      </dgm:t>
    </dgm:pt>
    <dgm:pt modelId="{51D23D45-992D-48D3-B02C-581A9428E02B}" type="sibTrans" cxnId="{F2486383-1403-4B11-AFCA-9B70C4CDA17F}">
      <dgm:prSet/>
      <dgm:spPr>
        <a:solidFill>
          <a:srgbClr val="FF0000"/>
        </a:solidFill>
      </dgm:spPr>
      <dgm:t>
        <a:bodyPr/>
        <a:lstStyle/>
        <a:p>
          <a:endParaRPr lang="es-PE"/>
        </a:p>
      </dgm:t>
    </dgm:pt>
    <dgm:pt modelId="{BBB1C7AC-E9FD-41C1-B1B4-CAD193911B9C}">
      <dgm:prSet phldrT="[Texto]" custT="1"/>
      <dgm:spPr>
        <a:solidFill>
          <a:schemeClr val="bg1">
            <a:lumMod val="75000"/>
          </a:schemeClr>
        </a:solidFill>
      </dgm:spPr>
      <dgm:t>
        <a:bodyPr/>
        <a:lstStyle/>
        <a:p>
          <a:r>
            <a:rPr lang="es-PE" sz="1050" dirty="0" smtClean="0">
              <a:solidFill>
                <a:schemeClr val="bg1"/>
              </a:solidFill>
            </a:rPr>
            <a:t>4. </a:t>
          </a:r>
          <a:r>
            <a:rPr lang="es-PE" sz="1050" b="1" dirty="0" smtClean="0">
              <a:solidFill>
                <a:schemeClr val="bg1"/>
              </a:solidFill>
            </a:rPr>
            <a:t>Propuesta de las metas de los indicadores de desempeño de resultado y productos por el PP</a:t>
          </a:r>
          <a:endParaRPr lang="es-PE" sz="1050" b="1" dirty="0">
            <a:solidFill>
              <a:schemeClr val="bg1"/>
            </a:solidFill>
          </a:endParaRPr>
        </a:p>
      </dgm:t>
    </dgm:pt>
    <dgm:pt modelId="{E39241EA-8F7F-4D54-A7BC-A891CC155722}" type="parTrans" cxnId="{BFBF7211-922E-442F-89B3-A6835F4718AE}">
      <dgm:prSet/>
      <dgm:spPr/>
      <dgm:t>
        <a:bodyPr/>
        <a:lstStyle/>
        <a:p>
          <a:endParaRPr lang="es-PE"/>
        </a:p>
      </dgm:t>
    </dgm:pt>
    <dgm:pt modelId="{6FC5CCFB-D922-4303-B358-D0E7F0FA7C36}" type="sibTrans" cxnId="{BFBF7211-922E-442F-89B3-A6835F4718AE}">
      <dgm:prSet/>
      <dgm:spPr>
        <a:solidFill>
          <a:srgbClr val="FF0000"/>
        </a:solidFill>
      </dgm:spPr>
      <dgm:t>
        <a:bodyPr/>
        <a:lstStyle/>
        <a:p>
          <a:endParaRPr lang="es-PE"/>
        </a:p>
      </dgm:t>
    </dgm:pt>
    <dgm:pt modelId="{53B779AB-8B7C-41F9-BC6C-4BD46C520F14}">
      <dgm:prSet phldrT="[Texto]" custT="1"/>
      <dgm:spPr>
        <a:solidFill>
          <a:schemeClr val="bg2">
            <a:lumMod val="40000"/>
            <a:lumOff val="60000"/>
          </a:schemeClr>
        </a:solidFill>
      </dgm:spPr>
      <dgm:t>
        <a:bodyPr/>
        <a:lstStyle/>
        <a:p>
          <a:r>
            <a:rPr lang="es-PE" sz="1050" dirty="0" smtClean="0">
              <a:solidFill>
                <a:schemeClr val="tx1"/>
              </a:solidFill>
            </a:rPr>
            <a:t>5. </a:t>
          </a:r>
          <a:r>
            <a:rPr lang="es-PE" sz="1050" b="1" dirty="0" smtClean="0">
              <a:solidFill>
                <a:schemeClr val="tx1"/>
              </a:solidFill>
            </a:rPr>
            <a:t>Definición de las metas físicas y financieras</a:t>
          </a:r>
          <a:endParaRPr lang="es-PE" sz="1050" b="1" dirty="0">
            <a:solidFill>
              <a:schemeClr val="tx1"/>
            </a:solidFill>
          </a:endParaRPr>
        </a:p>
      </dgm:t>
    </dgm:pt>
    <dgm:pt modelId="{3317F22B-56F8-4512-9A89-E5E77D3E60F1}" type="parTrans" cxnId="{6DFCF905-B1E8-4BDB-A895-9A0AD009540C}">
      <dgm:prSet/>
      <dgm:spPr/>
      <dgm:t>
        <a:bodyPr/>
        <a:lstStyle/>
        <a:p>
          <a:endParaRPr lang="es-PE"/>
        </a:p>
      </dgm:t>
    </dgm:pt>
    <dgm:pt modelId="{584162EB-3757-4481-8AD9-C08E905F7DAC}" type="sibTrans" cxnId="{6DFCF905-B1E8-4BDB-A895-9A0AD009540C}">
      <dgm:prSet/>
      <dgm:spPr>
        <a:solidFill>
          <a:srgbClr val="FF0000"/>
        </a:solidFill>
      </dgm:spPr>
      <dgm:t>
        <a:bodyPr/>
        <a:lstStyle/>
        <a:p>
          <a:endParaRPr lang="es-PE"/>
        </a:p>
      </dgm:t>
    </dgm:pt>
    <dgm:pt modelId="{9D17CC29-BB7C-455E-A116-4DA8D6638D2D}">
      <dgm:prSet phldrT="[Texto]" custT="1"/>
      <dgm:spPr>
        <a:solidFill>
          <a:schemeClr val="bg1">
            <a:lumMod val="85000"/>
          </a:schemeClr>
        </a:solidFill>
      </dgm:spPr>
      <dgm:t>
        <a:bodyPr/>
        <a:lstStyle/>
        <a:p>
          <a:r>
            <a:rPr lang="es-PE" sz="1050" b="1" dirty="0" smtClean="0">
              <a:solidFill>
                <a:schemeClr val="tx1"/>
              </a:solidFill>
            </a:rPr>
            <a:t>6. Ajuste de metas físicas </a:t>
          </a:r>
          <a:r>
            <a:rPr lang="es-PE" sz="1050" b="1" dirty="0" smtClean="0">
              <a:solidFill>
                <a:schemeClr val="tx1"/>
              </a:solidFill>
              <a:effectLst/>
            </a:rPr>
            <a:t>y financieras </a:t>
          </a:r>
          <a:r>
            <a:rPr lang="es-PE" sz="1050" b="1" dirty="0" smtClean="0">
              <a:solidFill>
                <a:schemeClr val="tx1"/>
              </a:solidFill>
            </a:rPr>
            <a:t>con marco presupuestal aprobado</a:t>
          </a:r>
          <a:endParaRPr lang="es-PE" sz="1050" b="1" dirty="0">
            <a:solidFill>
              <a:schemeClr val="tx1"/>
            </a:solidFill>
          </a:endParaRPr>
        </a:p>
      </dgm:t>
    </dgm:pt>
    <dgm:pt modelId="{1AEF66C8-0889-402C-B4BA-D220EB5040A1}" type="parTrans" cxnId="{A78ED9B9-1C1B-4D1D-BE53-1C602165C958}">
      <dgm:prSet/>
      <dgm:spPr/>
      <dgm:t>
        <a:bodyPr/>
        <a:lstStyle/>
        <a:p>
          <a:endParaRPr lang="es-PE"/>
        </a:p>
      </dgm:t>
    </dgm:pt>
    <dgm:pt modelId="{4A091FC8-4B66-4B2A-906F-539D2E9B597D}" type="sibTrans" cxnId="{A78ED9B9-1C1B-4D1D-BE53-1C602165C958}">
      <dgm:prSet/>
      <dgm:spPr>
        <a:solidFill>
          <a:srgbClr val="FF0000"/>
        </a:solidFill>
      </dgm:spPr>
      <dgm:t>
        <a:bodyPr/>
        <a:lstStyle/>
        <a:p>
          <a:endParaRPr lang="es-PE"/>
        </a:p>
      </dgm:t>
    </dgm:pt>
    <dgm:pt modelId="{4D27A4D0-88EE-44B9-9EA7-155E4AF43B31}">
      <dgm:prSet phldrT="[Texto]" custT="1"/>
      <dgm:spPr>
        <a:solidFill>
          <a:schemeClr val="bg1">
            <a:lumMod val="95000"/>
          </a:schemeClr>
        </a:solidFill>
      </dgm:spPr>
      <dgm:t>
        <a:bodyPr/>
        <a:lstStyle/>
        <a:p>
          <a:r>
            <a:rPr lang="es-PE" sz="1050" b="1" dirty="0" smtClean="0">
              <a:solidFill>
                <a:schemeClr val="tx1"/>
              </a:solidFill>
              <a:effectLst/>
            </a:rPr>
            <a:t>7. Consolidación de la formulación del presupuesto del PP para el ejercicio _____ en documentos ejecutivos</a:t>
          </a:r>
          <a:endParaRPr lang="es-PE" sz="1050" b="1" dirty="0">
            <a:solidFill>
              <a:schemeClr val="tx1"/>
            </a:solidFill>
            <a:effectLst/>
          </a:endParaRPr>
        </a:p>
      </dgm:t>
    </dgm:pt>
    <dgm:pt modelId="{C03FB2A5-AE7B-4D65-8F64-8E3CFBD2DE0D}" type="parTrans" cxnId="{79109899-4D4D-4ED3-A37B-6F8CCF2C97CC}">
      <dgm:prSet/>
      <dgm:spPr/>
      <dgm:t>
        <a:bodyPr/>
        <a:lstStyle/>
        <a:p>
          <a:endParaRPr lang="es-PE"/>
        </a:p>
      </dgm:t>
    </dgm:pt>
    <dgm:pt modelId="{28D03F13-817C-417E-8852-87EFDA7125EC}" type="sibTrans" cxnId="{79109899-4D4D-4ED3-A37B-6F8CCF2C97CC}">
      <dgm:prSet/>
      <dgm:spPr>
        <a:solidFill>
          <a:srgbClr val="FF0000"/>
        </a:solidFill>
      </dgm:spPr>
      <dgm:t>
        <a:bodyPr/>
        <a:lstStyle/>
        <a:p>
          <a:endParaRPr lang="es-PE"/>
        </a:p>
      </dgm:t>
    </dgm:pt>
    <dgm:pt modelId="{97596D78-9AAD-4AA8-B3B1-6AE6299BA9B1}">
      <dgm:prSet phldrT="[Texto]" custT="1"/>
      <dgm:spPr>
        <a:solidFill>
          <a:schemeClr val="bg1">
            <a:lumMod val="95000"/>
          </a:schemeClr>
        </a:solidFill>
      </dgm:spPr>
      <dgm:t>
        <a:bodyPr/>
        <a:lstStyle/>
        <a:p>
          <a:r>
            <a:rPr lang="es-PE" sz="1050" b="1" dirty="0" smtClean="0">
              <a:solidFill>
                <a:schemeClr val="tx1"/>
              </a:solidFill>
              <a:effectLst/>
            </a:rPr>
            <a:t>8. Revisión de la . ejecución del ejercicio anterior y ajuste de las metas del ejercicio vigente con marco presupuestal aprobado</a:t>
          </a:r>
          <a:endParaRPr lang="es-PE" sz="1050" b="1" dirty="0">
            <a:solidFill>
              <a:schemeClr val="tx1"/>
            </a:solidFill>
            <a:effectLst/>
          </a:endParaRPr>
        </a:p>
      </dgm:t>
    </dgm:pt>
    <dgm:pt modelId="{3FE021AF-0981-4F1E-AE5C-DC96BDFBA897}" type="parTrans" cxnId="{38DB8CC0-9BBB-498A-AB95-D03F13D2BBC5}">
      <dgm:prSet/>
      <dgm:spPr/>
      <dgm:t>
        <a:bodyPr/>
        <a:lstStyle/>
        <a:p>
          <a:endParaRPr lang="es-PE"/>
        </a:p>
      </dgm:t>
    </dgm:pt>
    <dgm:pt modelId="{B49DB421-BA21-4F3D-86A0-6D622688F585}" type="sibTrans" cxnId="{38DB8CC0-9BBB-498A-AB95-D03F13D2BBC5}">
      <dgm:prSet/>
      <dgm:spPr>
        <a:solidFill>
          <a:srgbClr val="FF0000"/>
        </a:solidFill>
        <a:ln>
          <a:solidFill>
            <a:schemeClr val="tx1"/>
          </a:solidFill>
        </a:ln>
      </dgm:spPr>
      <dgm:t>
        <a:bodyPr/>
        <a:lstStyle/>
        <a:p>
          <a:endParaRPr lang="es-PE"/>
        </a:p>
      </dgm:t>
    </dgm:pt>
    <dgm:pt modelId="{C5C8C340-F1A1-4B03-BBD6-57A309B2B3CC}">
      <dgm:prSet phldrT="[Texto]" custT="1"/>
      <dgm:spPr>
        <a:ln>
          <a:solidFill>
            <a:schemeClr val="tx1"/>
          </a:solidFill>
        </a:ln>
      </dgm:spPr>
      <dgm:t>
        <a:bodyPr/>
        <a:lstStyle/>
        <a:p>
          <a:r>
            <a:rPr lang="es-PE" sz="900" b="1" dirty="0" smtClean="0">
              <a:solidFill>
                <a:schemeClr val="tx1"/>
              </a:solidFill>
              <a:effectLst/>
            </a:rPr>
            <a:t>9. Revisión de avance ejecución acumulada de los PP en los meses de marzo y setiembre e identificación de acciones correctivas y responsables de su implementación</a:t>
          </a:r>
          <a:endParaRPr lang="es-PE" sz="900" b="1" dirty="0">
            <a:solidFill>
              <a:schemeClr val="tx1"/>
            </a:solidFill>
            <a:effectLst/>
          </a:endParaRPr>
        </a:p>
      </dgm:t>
    </dgm:pt>
    <dgm:pt modelId="{A031CE3B-400A-4296-B0A7-3B8AA51AEC61}" type="parTrans" cxnId="{41831843-4C57-4985-9E7C-B008CC1D2158}">
      <dgm:prSet/>
      <dgm:spPr/>
      <dgm:t>
        <a:bodyPr/>
        <a:lstStyle/>
        <a:p>
          <a:endParaRPr lang="es-PE"/>
        </a:p>
      </dgm:t>
    </dgm:pt>
    <dgm:pt modelId="{1FA6F321-3670-42FC-8F6B-164C60F8AF2D}" type="sibTrans" cxnId="{41831843-4C57-4985-9E7C-B008CC1D2158}">
      <dgm:prSet/>
      <dgm:spPr>
        <a:solidFill>
          <a:srgbClr val="FF0000"/>
        </a:solidFill>
        <a:ln>
          <a:solidFill>
            <a:schemeClr val="tx1"/>
          </a:solidFill>
        </a:ln>
      </dgm:spPr>
      <dgm:t>
        <a:bodyPr/>
        <a:lstStyle/>
        <a:p>
          <a:endParaRPr lang="es-PE"/>
        </a:p>
      </dgm:t>
    </dgm:pt>
    <dgm:pt modelId="{53728B9B-24E5-42A3-82BF-B80CB6F68F22}">
      <dgm:prSet phldrT="[Texto]" custT="1"/>
      <dgm:spPr>
        <a:ln>
          <a:solidFill>
            <a:schemeClr val="tx1"/>
          </a:solidFill>
        </a:ln>
      </dgm:spPr>
      <dgm:t>
        <a:bodyPr/>
        <a:lstStyle/>
        <a:p>
          <a:r>
            <a:rPr lang="es-PE" sz="1050" b="1" dirty="0" smtClean="0">
              <a:solidFill>
                <a:schemeClr val="tx1"/>
              </a:solidFill>
              <a:effectLst/>
            </a:rPr>
            <a:t>10. Evaluación presupuestal semestral  y anual  del PP</a:t>
          </a:r>
          <a:endParaRPr lang="es-PE" sz="1050" b="1" dirty="0">
            <a:solidFill>
              <a:schemeClr val="tx1"/>
            </a:solidFill>
            <a:effectLst/>
          </a:endParaRPr>
        </a:p>
      </dgm:t>
    </dgm:pt>
    <dgm:pt modelId="{1E25C8C3-162F-498E-B46F-B2792132A3D2}" type="parTrans" cxnId="{05123F8E-F3B2-422C-B5E1-5231107DD5DB}">
      <dgm:prSet/>
      <dgm:spPr/>
      <dgm:t>
        <a:bodyPr/>
        <a:lstStyle/>
        <a:p>
          <a:endParaRPr lang="es-PE"/>
        </a:p>
      </dgm:t>
    </dgm:pt>
    <dgm:pt modelId="{E4D5491B-2EA1-4500-8475-5006EE4C96C5}" type="sibTrans" cxnId="{05123F8E-F3B2-422C-B5E1-5231107DD5DB}">
      <dgm:prSet/>
      <dgm:spPr/>
      <dgm:t>
        <a:bodyPr/>
        <a:lstStyle/>
        <a:p>
          <a:endParaRPr lang="es-PE"/>
        </a:p>
      </dgm:t>
    </dgm:pt>
    <dgm:pt modelId="{6DFF67D4-6B7A-4520-A6D2-3A215103A486}" type="pres">
      <dgm:prSet presAssocID="{D0BB40EF-3435-41F3-ABA2-4E9A2285CB86}" presName="diagram" presStyleCnt="0">
        <dgm:presLayoutVars>
          <dgm:dir/>
          <dgm:resizeHandles val="exact"/>
        </dgm:presLayoutVars>
      </dgm:prSet>
      <dgm:spPr/>
      <dgm:t>
        <a:bodyPr/>
        <a:lstStyle/>
        <a:p>
          <a:endParaRPr lang="es-ES"/>
        </a:p>
      </dgm:t>
    </dgm:pt>
    <dgm:pt modelId="{954755D3-94BE-4F1F-A85D-F052F015726C}" type="pres">
      <dgm:prSet presAssocID="{43CAF70A-A16D-4DB8-B023-7161FC74C9D3}" presName="node" presStyleLbl="node1" presStyleIdx="0" presStyleCnt="10" custScaleX="128398" custScaleY="152697">
        <dgm:presLayoutVars>
          <dgm:bulletEnabled val="1"/>
        </dgm:presLayoutVars>
      </dgm:prSet>
      <dgm:spPr/>
      <dgm:t>
        <a:bodyPr/>
        <a:lstStyle/>
        <a:p>
          <a:endParaRPr lang="es-PE"/>
        </a:p>
      </dgm:t>
    </dgm:pt>
    <dgm:pt modelId="{4FA295B5-4FDE-4776-9D0D-BB4B51B12ECC}" type="pres">
      <dgm:prSet presAssocID="{F342CCED-4D39-4923-8A05-D73F048D9532}" presName="sibTrans" presStyleLbl="sibTrans2D1" presStyleIdx="0" presStyleCnt="9"/>
      <dgm:spPr/>
      <dgm:t>
        <a:bodyPr/>
        <a:lstStyle/>
        <a:p>
          <a:endParaRPr lang="es-ES"/>
        </a:p>
      </dgm:t>
    </dgm:pt>
    <dgm:pt modelId="{0DA8083F-A127-4177-A782-8CB5E23A4C8B}" type="pres">
      <dgm:prSet presAssocID="{F342CCED-4D39-4923-8A05-D73F048D9532}" presName="connectorText" presStyleLbl="sibTrans2D1" presStyleIdx="0" presStyleCnt="9"/>
      <dgm:spPr/>
      <dgm:t>
        <a:bodyPr/>
        <a:lstStyle/>
        <a:p>
          <a:endParaRPr lang="es-ES"/>
        </a:p>
      </dgm:t>
    </dgm:pt>
    <dgm:pt modelId="{F7BF9AB4-FB9E-48C2-B23A-DD527A068B27}" type="pres">
      <dgm:prSet presAssocID="{E90641BE-234D-4FC0-A9D9-9433A6AA9C04}" presName="node" presStyleLbl="node1" presStyleIdx="1" presStyleCnt="10" custScaleX="118758" custScaleY="152697">
        <dgm:presLayoutVars>
          <dgm:bulletEnabled val="1"/>
        </dgm:presLayoutVars>
      </dgm:prSet>
      <dgm:spPr/>
      <dgm:t>
        <a:bodyPr/>
        <a:lstStyle/>
        <a:p>
          <a:endParaRPr lang="es-PE"/>
        </a:p>
      </dgm:t>
    </dgm:pt>
    <dgm:pt modelId="{03BC1D9E-20F6-4956-A91D-E232EB564CF3}" type="pres">
      <dgm:prSet presAssocID="{57AB75AD-54FA-4677-A514-97001F184241}" presName="sibTrans" presStyleLbl="sibTrans2D1" presStyleIdx="1" presStyleCnt="9"/>
      <dgm:spPr/>
      <dgm:t>
        <a:bodyPr/>
        <a:lstStyle/>
        <a:p>
          <a:endParaRPr lang="es-ES"/>
        </a:p>
      </dgm:t>
    </dgm:pt>
    <dgm:pt modelId="{914ABB37-A6A5-410B-A2C3-435F998D458A}" type="pres">
      <dgm:prSet presAssocID="{57AB75AD-54FA-4677-A514-97001F184241}" presName="connectorText" presStyleLbl="sibTrans2D1" presStyleIdx="1" presStyleCnt="9"/>
      <dgm:spPr/>
      <dgm:t>
        <a:bodyPr/>
        <a:lstStyle/>
        <a:p>
          <a:endParaRPr lang="es-ES"/>
        </a:p>
      </dgm:t>
    </dgm:pt>
    <dgm:pt modelId="{385D6A88-9EAA-4A22-9DE5-0EBB8A5C2DD7}" type="pres">
      <dgm:prSet presAssocID="{73DBB4F5-FAAC-441C-A9FA-D30D839C029E}" presName="node" presStyleLbl="node1" presStyleIdx="2" presStyleCnt="10" custScaleY="152697">
        <dgm:presLayoutVars>
          <dgm:bulletEnabled val="1"/>
        </dgm:presLayoutVars>
      </dgm:prSet>
      <dgm:spPr/>
      <dgm:t>
        <a:bodyPr/>
        <a:lstStyle/>
        <a:p>
          <a:endParaRPr lang="es-PE"/>
        </a:p>
      </dgm:t>
    </dgm:pt>
    <dgm:pt modelId="{1DDBF6D1-BA1B-4FF3-B9D5-793E2243A5BE}" type="pres">
      <dgm:prSet presAssocID="{51D23D45-992D-48D3-B02C-581A9428E02B}" presName="sibTrans" presStyleLbl="sibTrans2D1" presStyleIdx="2" presStyleCnt="9"/>
      <dgm:spPr/>
      <dgm:t>
        <a:bodyPr/>
        <a:lstStyle/>
        <a:p>
          <a:endParaRPr lang="es-ES"/>
        </a:p>
      </dgm:t>
    </dgm:pt>
    <dgm:pt modelId="{09420A38-36DA-401D-A0D6-A3AA4FC56B66}" type="pres">
      <dgm:prSet presAssocID="{51D23D45-992D-48D3-B02C-581A9428E02B}" presName="connectorText" presStyleLbl="sibTrans2D1" presStyleIdx="2" presStyleCnt="9"/>
      <dgm:spPr/>
      <dgm:t>
        <a:bodyPr/>
        <a:lstStyle/>
        <a:p>
          <a:endParaRPr lang="es-ES"/>
        </a:p>
      </dgm:t>
    </dgm:pt>
    <dgm:pt modelId="{8C407E2E-7C55-40B4-8306-2D3E276039BB}" type="pres">
      <dgm:prSet presAssocID="{BBB1C7AC-E9FD-41C1-B1B4-CAD193911B9C}" presName="node" presStyleLbl="node1" presStyleIdx="3" presStyleCnt="10" custScaleY="152697" custLinFactNeighborX="1387" custLinFactNeighborY="-164">
        <dgm:presLayoutVars>
          <dgm:bulletEnabled val="1"/>
        </dgm:presLayoutVars>
      </dgm:prSet>
      <dgm:spPr/>
      <dgm:t>
        <a:bodyPr/>
        <a:lstStyle/>
        <a:p>
          <a:endParaRPr lang="es-PE"/>
        </a:p>
      </dgm:t>
    </dgm:pt>
    <dgm:pt modelId="{0A7067DC-0C0F-4DBE-B394-E79A1FF76045}" type="pres">
      <dgm:prSet presAssocID="{6FC5CCFB-D922-4303-B358-D0E7F0FA7C36}" presName="sibTrans" presStyleLbl="sibTrans2D1" presStyleIdx="3" presStyleCnt="9"/>
      <dgm:spPr/>
      <dgm:t>
        <a:bodyPr/>
        <a:lstStyle/>
        <a:p>
          <a:endParaRPr lang="es-ES"/>
        </a:p>
      </dgm:t>
    </dgm:pt>
    <dgm:pt modelId="{46D76AA9-5EEF-4151-B5C9-04088C918475}" type="pres">
      <dgm:prSet presAssocID="{6FC5CCFB-D922-4303-B358-D0E7F0FA7C36}" presName="connectorText" presStyleLbl="sibTrans2D1" presStyleIdx="3" presStyleCnt="9"/>
      <dgm:spPr/>
      <dgm:t>
        <a:bodyPr/>
        <a:lstStyle/>
        <a:p>
          <a:endParaRPr lang="es-ES"/>
        </a:p>
      </dgm:t>
    </dgm:pt>
    <dgm:pt modelId="{095E072B-1CB8-44F0-B32D-B756A1E89217}" type="pres">
      <dgm:prSet presAssocID="{53B779AB-8B7C-41F9-BC6C-4BD46C520F14}" presName="node" presStyleLbl="node1" presStyleIdx="4" presStyleCnt="10" custScaleY="152697">
        <dgm:presLayoutVars>
          <dgm:bulletEnabled val="1"/>
        </dgm:presLayoutVars>
      </dgm:prSet>
      <dgm:spPr/>
      <dgm:t>
        <a:bodyPr/>
        <a:lstStyle/>
        <a:p>
          <a:endParaRPr lang="es-PE"/>
        </a:p>
      </dgm:t>
    </dgm:pt>
    <dgm:pt modelId="{F499B60D-4991-4244-8CA9-CD5B2281DDE5}" type="pres">
      <dgm:prSet presAssocID="{584162EB-3757-4481-8AD9-C08E905F7DAC}" presName="sibTrans" presStyleLbl="sibTrans2D1" presStyleIdx="4" presStyleCnt="9"/>
      <dgm:spPr/>
      <dgm:t>
        <a:bodyPr/>
        <a:lstStyle/>
        <a:p>
          <a:endParaRPr lang="es-ES"/>
        </a:p>
      </dgm:t>
    </dgm:pt>
    <dgm:pt modelId="{B947C5D8-6FE6-4D79-B934-649B068E5BD3}" type="pres">
      <dgm:prSet presAssocID="{584162EB-3757-4481-8AD9-C08E905F7DAC}" presName="connectorText" presStyleLbl="sibTrans2D1" presStyleIdx="4" presStyleCnt="9"/>
      <dgm:spPr/>
      <dgm:t>
        <a:bodyPr/>
        <a:lstStyle/>
        <a:p>
          <a:endParaRPr lang="es-ES"/>
        </a:p>
      </dgm:t>
    </dgm:pt>
    <dgm:pt modelId="{24009A12-1774-47DD-A195-0F094DBCE8FA}" type="pres">
      <dgm:prSet presAssocID="{9D17CC29-BB7C-455E-A116-4DA8D6638D2D}" presName="node" presStyleLbl="node1" presStyleIdx="5" presStyleCnt="10" custScaleY="152697">
        <dgm:presLayoutVars>
          <dgm:bulletEnabled val="1"/>
        </dgm:presLayoutVars>
      </dgm:prSet>
      <dgm:spPr/>
      <dgm:t>
        <a:bodyPr/>
        <a:lstStyle/>
        <a:p>
          <a:endParaRPr lang="es-PE"/>
        </a:p>
      </dgm:t>
    </dgm:pt>
    <dgm:pt modelId="{9D51FE77-FEA3-4212-88C9-7BCE64C6A32E}" type="pres">
      <dgm:prSet presAssocID="{4A091FC8-4B66-4B2A-906F-539D2E9B597D}" presName="sibTrans" presStyleLbl="sibTrans2D1" presStyleIdx="5" presStyleCnt="9"/>
      <dgm:spPr/>
      <dgm:t>
        <a:bodyPr/>
        <a:lstStyle/>
        <a:p>
          <a:endParaRPr lang="es-ES"/>
        </a:p>
      </dgm:t>
    </dgm:pt>
    <dgm:pt modelId="{3F7EAF31-CD10-40C3-B649-455FAF74AAD8}" type="pres">
      <dgm:prSet presAssocID="{4A091FC8-4B66-4B2A-906F-539D2E9B597D}" presName="connectorText" presStyleLbl="sibTrans2D1" presStyleIdx="5" presStyleCnt="9"/>
      <dgm:spPr/>
      <dgm:t>
        <a:bodyPr/>
        <a:lstStyle/>
        <a:p>
          <a:endParaRPr lang="es-ES"/>
        </a:p>
      </dgm:t>
    </dgm:pt>
    <dgm:pt modelId="{ECCB97A4-C30B-4F9B-B5F5-5C732D53B915}" type="pres">
      <dgm:prSet presAssocID="{4D27A4D0-88EE-44B9-9EA7-155E4AF43B31}" presName="node" presStyleLbl="node1" presStyleIdx="6" presStyleCnt="10" custScaleX="131283" custScaleY="164736">
        <dgm:presLayoutVars>
          <dgm:bulletEnabled val="1"/>
        </dgm:presLayoutVars>
      </dgm:prSet>
      <dgm:spPr/>
      <dgm:t>
        <a:bodyPr/>
        <a:lstStyle/>
        <a:p>
          <a:endParaRPr lang="es-PE"/>
        </a:p>
      </dgm:t>
    </dgm:pt>
    <dgm:pt modelId="{04D35B27-0DBB-4381-8E51-9BC44B10D93F}" type="pres">
      <dgm:prSet presAssocID="{28D03F13-817C-417E-8852-87EFDA7125EC}" presName="sibTrans" presStyleLbl="sibTrans2D1" presStyleIdx="6" presStyleCnt="9"/>
      <dgm:spPr/>
      <dgm:t>
        <a:bodyPr/>
        <a:lstStyle/>
        <a:p>
          <a:endParaRPr lang="es-ES"/>
        </a:p>
      </dgm:t>
    </dgm:pt>
    <dgm:pt modelId="{A7A3C40D-92D7-4694-878B-5D0B0C0B974E}" type="pres">
      <dgm:prSet presAssocID="{28D03F13-817C-417E-8852-87EFDA7125EC}" presName="connectorText" presStyleLbl="sibTrans2D1" presStyleIdx="6" presStyleCnt="9"/>
      <dgm:spPr/>
      <dgm:t>
        <a:bodyPr/>
        <a:lstStyle/>
        <a:p>
          <a:endParaRPr lang="es-ES"/>
        </a:p>
      </dgm:t>
    </dgm:pt>
    <dgm:pt modelId="{E799D288-C0B0-4FE2-95F5-D6824BC6C77A}" type="pres">
      <dgm:prSet presAssocID="{97596D78-9AAD-4AA8-B3B1-6AE6299BA9B1}" presName="node" presStyleLbl="node1" presStyleIdx="7" presStyleCnt="10" custScaleX="137716" custScaleY="164736">
        <dgm:presLayoutVars>
          <dgm:bulletEnabled val="1"/>
        </dgm:presLayoutVars>
      </dgm:prSet>
      <dgm:spPr/>
      <dgm:t>
        <a:bodyPr/>
        <a:lstStyle/>
        <a:p>
          <a:endParaRPr lang="es-PE"/>
        </a:p>
      </dgm:t>
    </dgm:pt>
    <dgm:pt modelId="{2445BF0E-FD6A-4A13-A147-CDC44EB574EC}" type="pres">
      <dgm:prSet presAssocID="{B49DB421-BA21-4F3D-86A0-6D622688F585}" presName="sibTrans" presStyleLbl="sibTrans2D1" presStyleIdx="7" presStyleCnt="9"/>
      <dgm:spPr/>
      <dgm:t>
        <a:bodyPr/>
        <a:lstStyle/>
        <a:p>
          <a:endParaRPr lang="es-ES"/>
        </a:p>
      </dgm:t>
    </dgm:pt>
    <dgm:pt modelId="{A1B06F32-4295-4C1F-B3EE-1AE49D63881E}" type="pres">
      <dgm:prSet presAssocID="{B49DB421-BA21-4F3D-86A0-6D622688F585}" presName="connectorText" presStyleLbl="sibTrans2D1" presStyleIdx="7" presStyleCnt="9"/>
      <dgm:spPr/>
      <dgm:t>
        <a:bodyPr/>
        <a:lstStyle/>
        <a:p>
          <a:endParaRPr lang="es-ES"/>
        </a:p>
      </dgm:t>
    </dgm:pt>
    <dgm:pt modelId="{9B8D8B82-F19C-4BF7-BE96-91AFAD31F619}" type="pres">
      <dgm:prSet presAssocID="{C5C8C340-F1A1-4B03-BBD6-57A309B2B3CC}" presName="node" presStyleLbl="node1" presStyleIdx="8" presStyleCnt="10" custScaleY="152697">
        <dgm:presLayoutVars>
          <dgm:bulletEnabled val="1"/>
        </dgm:presLayoutVars>
      </dgm:prSet>
      <dgm:spPr/>
      <dgm:t>
        <a:bodyPr/>
        <a:lstStyle/>
        <a:p>
          <a:endParaRPr lang="es-PE"/>
        </a:p>
      </dgm:t>
    </dgm:pt>
    <dgm:pt modelId="{FB42560A-9841-42BF-AFF6-3417BAB05D37}" type="pres">
      <dgm:prSet presAssocID="{1FA6F321-3670-42FC-8F6B-164C60F8AF2D}" presName="sibTrans" presStyleLbl="sibTrans2D1" presStyleIdx="8" presStyleCnt="9"/>
      <dgm:spPr/>
      <dgm:t>
        <a:bodyPr/>
        <a:lstStyle/>
        <a:p>
          <a:endParaRPr lang="es-ES"/>
        </a:p>
      </dgm:t>
    </dgm:pt>
    <dgm:pt modelId="{DF90EC0E-BDB9-43C6-98D4-F9225C011293}" type="pres">
      <dgm:prSet presAssocID="{1FA6F321-3670-42FC-8F6B-164C60F8AF2D}" presName="connectorText" presStyleLbl="sibTrans2D1" presStyleIdx="8" presStyleCnt="9"/>
      <dgm:spPr/>
      <dgm:t>
        <a:bodyPr/>
        <a:lstStyle/>
        <a:p>
          <a:endParaRPr lang="es-ES"/>
        </a:p>
      </dgm:t>
    </dgm:pt>
    <dgm:pt modelId="{0E9A0F66-382F-41D5-AE77-8683CA667836}" type="pres">
      <dgm:prSet presAssocID="{53728B9B-24E5-42A3-82BF-B80CB6F68F22}" presName="node" presStyleLbl="node1" presStyleIdx="9" presStyleCnt="10" custScaleY="152697">
        <dgm:presLayoutVars>
          <dgm:bulletEnabled val="1"/>
        </dgm:presLayoutVars>
      </dgm:prSet>
      <dgm:spPr/>
      <dgm:t>
        <a:bodyPr/>
        <a:lstStyle/>
        <a:p>
          <a:endParaRPr lang="es-PE"/>
        </a:p>
      </dgm:t>
    </dgm:pt>
  </dgm:ptLst>
  <dgm:cxnLst>
    <dgm:cxn modelId="{05123F8E-F3B2-422C-B5E1-5231107DD5DB}" srcId="{D0BB40EF-3435-41F3-ABA2-4E9A2285CB86}" destId="{53728B9B-24E5-42A3-82BF-B80CB6F68F22}" srcOrd="9" destOrd="0" parTransId="{1E25C8C3-162F-498E-B46F-B2792132A3D2}" sibTransId="{E4D5491B-2EA1-4500-8475-5006EE4C96C5}"/>
    <dgm:cxn modelId="{EAA3C883-5C5F-4909-AD41-798C7ECB90EF}" type="presOf" srcId="{4A091FC8-4B66-4B2A-906F-539D2E9B597D}" destId="{3F7EAF31-CD10-40C3-B649-455FAF74AAD8}" srcOrd="1" destOrd="0" presId="urn:microsoft.com/office/officeart/2005/8/layout/process5"/>
    <dgm:cxn modelId="{67ED1BB7-2710-468D-8EB4-2E7D4A4BD759}" type="presOf" srcId="{B49DB421-BA21-4F3D-86A0-6D622688F585}" destId="{2445BF0E-FD6A-4A13-A147-CDC44EB574EC}" srcOrd="0" destOrd="0" presId="urn:microsoft.com/office/officeart/2005/8/layout/process5"/>
    <dgm:cxn modelId="{41831843-4C57-4985-9E7C-B008CC1D2158}" srcId="{D0BB40EF-3435-41F3-ABA2-4E9A2285CB86}" destId="{C5C8C340-F1A1-4B03-BBD6-57A309B2B3CC}" srcOrd="8" destOrd="0" parTransId="{A031CE3B-400A-4296-B0A7-3B8AA51AEC61}" sibTransId="{1FA6F321-3670-42FC-8F6B-164C60F8AF2D}"/>
    <dgm:cxn modelId="{3DAFA42A-64C8-4277-A6C7-A2D2041EA080}" srcId="{D0BB40EF-3435-41F3-ABA2-4E9A2285CB86}" destId="{43CAF70A-A16D-4DB8-B023-7161FC74C9D3}" srcOrd="0" destOrd="0" parTransId="{9AF26C1D-FB2A-4CD7-9560-373282176B87}" sibTransId="{F342CCED-4D39-4923-8A05-D73F048D9532}"/>
    <dgm:cxn modelId="{AC2A73E5-D9BD-4E26-B178-C6F01B85F863}" type="presOf" srcId="{43CAF70A-A16D-4DB8-B023-7161FC74C9D3}" destId="{954755D3-94BE-4F1F-A85D-F052F015726C}" srcOrd="0" destOrd="0" presId="urn:microsoft.com/office/officeart/2005/8/layout/process5"/>
    <dgm:cxn modelId="{9A80EC03-8EC2-4435-AA07-D31C2EA2A744}" type="presOf" srcId="{BBB1C7AC-E9FD-41C1-B1B4-CAD193911B9C}" destId="{8C407E2E-7C55-40B4-8306-2D3E276039BB}" srcOrd="0" destOrd="0" presId="urn:microsoft.com/office/officeart/2005/8/layout/process5"/>
    <dgm:cxn modelId="{C57136CB-7E4D-40F0-A6AC-9D9836302D4A}" type="presOf" srcId="{F342CCED-4D39-4923-8A05-D73F048D9532}" destId="{0DA8083F-A127-4177-A782-8CB5E23A4C8B}" srcOrd="1" destOrd="0" presId="urn:microsoft.com/office/officeart/2005/8/layout/process5"/>
    <dgm:cxn modelId="{FB4C3AD1-7CAC-4EFB-BFCA-C3821CE998B6}" type="presOf" srcId="{53B779AB-8B7C-41F9-BC6C-4BD46C520F14}" destId="{095E072B-1CB8-44F0-B32D-B756A1E89217}" srcOrd="0" destOrd="0" presId="urn:microsoft.com/office/officeart/2005/8/layout/process5"/>
    <dgm:cxn modelId="{2FDE4B50-7312-49E0-9649-ED42A968DE94}" type="presOf" srcId="{28D03F13-817C-417E-8852-87EFDA7125EC}" destId="{04D35B27-0DBB-4381-8E51-9BC44B10D93F}" srcOrd="0" destOrd="0" presId="urn:microsoft.com/office/officeart/2005/8/layout/process5"/>
    <dgm:cxn modelId="{1A759C30-FD51-4C24-90EE-B886F9C87824}" type="presOf" srcId="{53728B9B-24E5-42A3-82BF-B80CB6F68F22}" destId="{0E9A0F66-382F-41D5-AE77-8683CA667836}" srcOrd="0" destOrd="0" presId="urn:microsoft.com/office/officeart/2005/8/layout/process5"/>
    <dgm:cxn modelId="{C7C47604-CAEE-4F91-A12A-9C89C6ED0D1C}" type="presOf" srcId="{51D23D45-992D-48D3-B02C-581A9428E02B}" destId="{1DDBF6D1-BA1B-4FF3-B9D5-793E2243A5BE}" srcOrd="0" destOrd="0" presId="urn:microsoft.com/office/officeart/2005/8/layout/process5"/>
    <dgm:cxn modelId="{0FCA651D-97EF-446A-903A-684A836CD8F5}" type="presOf" srcId="{B49DB421-BA21-4F3D-86A0-6D622688F585}" destId="{A1B06F32-4295-4C1F-B3EE-1AE49D63881E}" srcOrd="1" destOrd="0" presId="urn:microsoft.com/office/officeart/2005/8/layout/process5"/>
    <dgm:cxn modelId="{BFBF7211-922E-442F-89B3-A6835F4718AE}" srcId="{D0BB40EF-3435-41F3-ABA2-4E9A2285CB86}" destId="{BBB1C7AC-E9FD-41C1-B1B4-CAD193911B9C}" srcOrd="3" destOrd="0" parTransId="{E39241EA-8F7F-4D54-A7BC-A891CC155722}" sibTransId="{6FC5CCFB-D922-4303-B358-D0E7F0FA7C36}"/>
    <dgm:cxn modelId="{9638830A-9808-4DC1-A0EC-AC56AA55E771}" type="presOf" srcId="{9D17CC29-BB7C-455E-A116-4DA8D6638D2D}" destId="{24009A12-1774-47DD-A195-0F094DBCE8FA}" srcOrd="0" destOrd="0" presId="urn:microsoft.com/office/officeart/2005/8/layout/process5"/>
    <dgm:cxn modelId="{A78ED9B9-1C1B-4D1D-BE53-1C602165C958}" srcId="{D0BB40EF-3435-41F3-ABA2-4E9A2285CB86}" destId="{9D17CC29-BB7C-455E-A116-4DA8D6638D2D}" srcOrd="5" destOrd="0" parTransId="{1AEF66C8-0889-402C-B4BA-D220EB5040A1}" sibTransId="{4A091FC8-4B66-4B2A-906F-539D2E9B597D}"/>
    <dgm:cxn modelId="{EC513CCE-2E9B-4A83-B630-6D977296D236}" type="presOf" srcId="{6FC5CCFB-D922-4303-B358-D0E7F0FA7C36}" destId="{46D76AA9-5EEF-4151-B5C9-04088C918475}" srcOrd="1" destOrd="0" presId="urn:microsoft.com/office/officeart/2005/8/layout/process5"/>
    <dgm:cxn modelId="{6252E675-7245-44A4-AB07-7825D4806418}" type="presOf" srcId="{4D27A4D0-88EE-44B9-9EA7-155E4AF43B31}" destId="{ECCB97A4-C30B-4F9B-B5F5-5C732D53B915}" srcOrd="0" destOrd="0" presId="urn:microsoft.com/office/officeart/2005/8/layout/process5"/>
    <dgm:cxn modelId="{D4546453-50B3-4BE7-8303-7C48C0262D58}" type="presOf" srcId="{4A091FC8-4B66-4B2A-906F-539D2E9B597D}" destId="{9D51FE77-FEA3-4212-88C9-7BCE64C6A32E}" srcOrd="0" destOrd="0" presId="urn:microsoft.com/office/officeart/2005/8/layout/process5"/>
    <dgm:cxn modelId="{38DB8CC0-9BBB-498A-AB95-D03F13D2BBC5}" srcId="{D0BB40EF-3435-41F3-ABA2-4E9A2285CB86}" destId="{97596D78-9AAD-4AA8-B3B1-6AE6299BA9B1}" srcOrd="7" destOrd="0" parTransId="{3FE021AF-0981-4F1E-AE5C-DC96BDFBA897}" sibTransId="{B49DB421-BA21-4F3D-86A0-6D622688F585}"/>
    <dgm:cxn modelId="{01314304-E94B-4D5E-AEF2-D5F53F8357A7}" type="presOf" srcId="{97596D78-9AAD-4AA8-B3B1-6AE6299BA9B1}" destId="{E799D288-C0B0-4FE2-95F5-D6824BC6C77A}" srcOrd="0" destOrd="0" presId="urn:microsoft.com/office/officeart/2005/8/layout/process5"/>
    <dgm:cxn modelId="{F2486383-1403-4B11-AFCA-9B70C4CDA17F}" srcId="{D0BB40EF-3435-41F3-ABA2-4E9A2285CB86}" destId="{73DBB4F5-FAAC-441C-A9FA-D30D839C029E}" srcOrd="2" destOrd="0" parTransId="{A415AB37-52A6-4BEF-A2F5-8019DD01B9E2}" sibTransId="{51D23D45-992D-48D3-B02C-581A9428E02B}"/>
    <dgm:cxn modelId="{3F142B9B-3211-47DC-8BFF-8E1A08962A58}" type="presOf" srcId="{D0BB40EF-3435-41F3-ABA2-4E9A2285CB86}" destId="{6DFF67D4-6B7A-4520-A6D2-3A215103A486}" srcOrd="0" destOrd="0" presId="urn:microsoft.com/office/officeart/2005/8/layout/process5"/>
    <dgm:cxn modelId="{FA9F98B4-6737-4A4B-B10D-1041B783CA05}" type="presOf" srcId="{C5C8C340-F1A1-4B03-BBD6-57A309B2B3CC}" destId="{9B8D8B82-F19C-4BF7-BE96-91AFAD31F619}" srcOrd="0" destOrd="0" presId="urn:microsoft.com/office/officeart/2005/8/layout/process5"/>
    <dgm:cxn modelId="{498F676B-3916-4D8F-949C-F516402ABFCC}" type="presOf" srcId="{73DBB4F5-FAAC-441C-A9FA-D30D839C029E}" destId="{385D6A88-9EAA-4A22-9DE5-0EBB8A5C2DD7}" srcOrd="0" destOrd="0" presId="urn:microsoft.com/office/officeart/2005/8/layout/process5"/>
    <dgm:cxn modelId="{5600CBA8-1A87-4AE3-815D-A06084B14ED8}" type="presOf" srcId="{1FA6F321-3670-42FC-8F6B-164C60F8AF2D}" destId="{DF90EC0E-BDB9-43C6-98D4-F9225C011293}" srcOrd="1" destOrd="0" presId="urn:microsoft.com/office/officeart/2005/8/layout/process5"/>
    <dgm:cxn modelId="{6DFCF905-B1E8-4BDB-A895-9A0AD009540C}" srcId="{D0BB40EF-3435-41F3-ABA2-4E9A2285CB86}" destId="{53B779AB-8B7C-41F9-BC6C-4BD46C520F14}" srcOrd="4" destOrd="0" parTransId="{3317F22B-56F8-4512-9A89-E5E77D3E60F1}" sibTransId="{584162EB-3757-4481-8AD9-C08E905F7DAC}"/>
    <dgm:cxn modelId="{ECA1C195-8A8E-4F75-8CEC-DB4D44A30661}" type="presOf" srcId="{57AB75AD-54FA-4677-A514-97001F184241}" destId="{03BC1D9E-20F6-4956-A91D-E232EB564CF3}" srcOrd="0" destOrd="0" presId="urn:microsoft.com/office/officeart/2005/8/layout/process5"/>
    <dgm:cxn modelId="{4CDC7E41-958B-4E0A-B705-672D88ABA8FD}" type="presOf" srcId="{1FA6F321-3670-42FC-8F6B-164C60F8AF2D}" destId="{FB42560A-9841-42BF-AFF6-3417BAB05D37}" srcOrd="0" destOrd="0" presId="urn:microsoft.com/office/officeart/2005/8/layout/process5"/>
    <dgm:cxn modelId="{EF2C2054-3FB8-4941-9E03-F3F712616F53}" type="presOf" srcId="{F342CCED-4D39-4923-8A05-D73F048D9532}" destId="{4FA295B5-4FDE-4776-9D0D-BB4B51B12ECC}" srcOrd="0" destOrd="0" presId="urn:microsoft.com/office/officeart/2005/8/layout/process5"/>
    <dgm:cxn modelId="{E0ECBA4C-D5C7-4664-B772-0ECA9E444EE2}" type="presOf" srcId="{57AB75AD-54FA-4677-A514-97001F184241}" destId="{914ABB37-A6A5-410B-A2C3-435F998D458A}" srcOrd="1" destOrd="0" presId="urn:microsoft.com/office/officeart/2005/8/layout/process5"/>
    <dgm:cxn modelId="{0BFC2E9C-4308-47DB-9ED4-B63ACBE45310}" type="presOf" srcId="{E90641BE-234D-4FC0-A9D9-9433A6AA9C04}" destId="{F7BF9AB4-FB9E-48C2-B23A-DD527A068B27}" srcOrd="0" destOrd="0" presId="urn:microsoft.com/office/officeart/2005/8/layout/process5"/>
    <dgm:cxn modelId="{79109899-4D4D-4ED3-A37B-6F8CCF2C97CC}" srcId="{D0BB40EF-3435-41F3-ABA2-4E9A2285CB86}" destId="{4D27A4D0-88EE-44B9-9EA7-155E4AF43B31}" srcOrd="6" destOrd="0" parTransId="{C03FB2A5-AE7B-4D65-8F64-8E3CFBD2DE0D}" sibTransId="{28D03F13-817C-417E-8852-87EFDA7125EC}"/>
    <dgm:cxn modelId="{8DAECD05-C575-40F2-A096-15BD0E6F07AD}" srcId="{D0BB40EF-3435-41F3-ABA2-4E9A2285CB86}" destId="{E90641BE-234D-4FC0-A9D9-9433A6AA9C04}" srcOrd="1" destOrd="0" parTransId="{584D1A89-5870-4762-B9AC-5447F056CB7B}" sibTransId="{57AB75AD-54FA-4677-A514-97001F184241}"/>
    <dgm:cxn modelId="{777BBEEA-3DD0-4D8B-9835-E358AB03E4D8}" type="presOf" srcId="{28D03F13-817C-417E-8852-87EFDA7125EC}" destId="{A7A3C40D-92D7-4694-878B-5D0B0C0B974E}" srcOrd="1" destOrd="0" presId="urn:microsoft.com/office/officeart/2005/8/layout/process5"/>
    <dgm:cxn modelId="{8DAE05A3-D586-4D8A-8489-2988E82DEA45}" type="presOf" srcId="{584162EB-3757-4481-8AD9-C08E905F7DAC}" destId="{B947C5D8-6FE6-4D79-B934-649B068E5BD3}" srcOrd="1" destOrd="0" presId="urn:microsoft.com/office/officeart/2005/8/layout/process5"/>
    <dgm:cxn modelId="{D2E6E80B-C596-433F-A201-5E6F29E265F7}" type="presOf" srcId="{6FC5CCFB-D922-4303-B358-D0E7F0FA7C36}" destId="{0A7067DC-0C0F-4DBE-B394-E79A1FF76045}" srcOrd="0" destOrd="0" presId="urn:microsoft.com/office/officeart/2005/8/layout/process5"/>
    <dgm:cxn modelId="{22388294-5EFA-40CA-AF75-73CB3400B995}" type="presOf" srcId="{584162EB-3757-4481-8AD9-C08E905F7DAC}" destId="{F499B60D-4991-4244-8CA9-CD5B2281DDE5}" srcOrd="0" destOrd="0" presId="urn:microsoft.com/office/officeart/2005/8/layout/process5"/>
    <dgm:cxn modelId="{D7903C41-1EAA-4358-B71E-D4E6BDDCC147}" type="presOf" srcId="{51D23D45-992D-48D3-B02C-581A9428E02B}" destId="{09420A38-36DA-401D-A0D6-A3AA4FC56B66}" srcOrd="1" destOrd="0" presId="urn:microsoft.com/office/officeart/2005/8/layout/process5"/>
    <dgm:cxn modelId="{16DCA26C-CE6D-46D7-AF9D-090D4E9DD8F9}" type="presParOf" srcId="{6DFF67D4-6B7A-4520-A6D2-3A215103A486}" destId="{954755D3-94BE-4F1F-A85D-F052F015726C}" srcOrd="0" destOrd="0" presId="urn:microsoft.com/office/officeart/2005/8/layout/process5"/>
    <dgm:cxn modelId="{F4FAD641-EB7B-43F1-86ED-96BFA8A90722}" type="presParOf" srcId="{6DFF67D4-6B7A-4520-A6D2-3A215103A486}" destId="{4FA295B5-4FDE-4776-9D0D-BB4B51B12ECC}" srcOrd="1" destOrd="0" presId="urn:microsoft.com/office/officeart/2005/8/layout/process5"/>
    <dgm:cxn modelId="{C2C38DC1-7F1D-4270-B859-3477CC8DF231}" type="presParOf" srcId="{4FA295B5-4FDE-4776-9D0D-BB4B51B12ECC}" destId="{0DA8083F-A127-4177-A782-8CB5E23A4C8B}" srcOrd="0" destOrd="0" presId="urn:microsoft.com/office/officeart/2005/8/layout/process5"/>
    <dgm:cxn modelId="{6C72FCE5-6132-4856-9B84-B5CE910DDA5A}" type="presParOf" srcId="{6DFF67D4-6B7A-4520-A6D2-3A215103A486}" destId="{F7BF9AB4-FB9E-48C2-B23A-DD527A068B27}" srcOrd="2" destOrd="0" presId="urn:microsoft.com/office/officeart/2005/8/layout/process5"/>
    <dgm:cxn modelId="{82202E77-BE61-4B1D-B7EB-3291D5C330E3}" type="presParOf" srcId="{6DFF67D4-6B7A-4520-A6D2-3A215103A486}" destId="{03BC1D9E-20F6-4956-A91D-E232EB564CF3}" srcOrd="3" destOrd="0" presId="urn:microsoft.com/office/officeart/2005/8/layout/process5"/>
    <dgm:cxn modelId="{0325B942-7ED5-4968-9ECB-943A7E14A773}" type="presParOf" srcId="{03BC1D9E-20F6-4956-A91D-E232EB564CF3}" destId="{914ABB37-A6A5-410B-A2C3-435F998D458A}" srcOrd="0" destOrd="0" presId="urn:microsoft.com/office/officeart/2005/8/layout/process5"/>
    <dgm:cxn modelId="{59ACDC35-5098-48C6-ACD1-05610E7E818A}" type="presParOf" srcId="{6DFF67D4-6B7A-4520-A6D2-3A215103A486}" destId="{385D6A88-9EAA-4A22-9DE5-0EBB8A5C2DD7}" srcOrd="4" destOrd="0" presId="urn:microsoft.com/office/officeart/2005/8/layout/process5"/>
    <dgm:cxn modelId="{4DEB6002-3332-4AD9-95BA-5C2D6690F8C4}" type="presParOf" srcId="{6DFF67D4-6B7A-4520-A6D2-3A215103A486}" destId="{1DDBF6D1-BA1B-4FF3-B9D5-793E2243A5BE}" srcOrd="5" destOrd="0" presId="urn:microsoft.com/office/officeart/2005/8/layout/process5"/>
    <dgm:cxn modelId="{AC94EF37-212B-489D-998A-466F3CEA1BBC}" type="presParOf" srcId="{1DDBF6D1-BA1B-4FF3-B9D5-793E2243A5BE}" destId="{09420A38-36DA-401D-A0D6-A3AA4FC56B66}" srcOrd="0" destOrd="0" presId="urn:microsoft.com/office/officeart/2005/8/layout/process5"/>
    <dgm:cxn modelId="{DFE63194-72F7-4B1E-B5BE-C0D4C2070382}" type="presParOf" srcId="{6DFF67D4-6B7A-4520-A6D2-3A215103A486}" destId="{8C407E2E-7C55-40B4-8306-2D3E276039BB}" srcOrd="6" destOrd="0" presId="urn:microsoft.com/office/officeart/2005/8/layout/process5"/>
    <dgm:cxn modelId="{26BDFA6F-6906-49D1-B3D1-4184F9A55D2D}" type="presParOf" srcId="{6DFF67D4-6B7A-4520-A6D2-3A215103A486}" destId="{0A7067DC-0C0F-4DBE-B394-E79A1FF76045}" srcOrd="7" destOrd="0" presId="urn:microsoft.com/office/officeart/2005/8/layout/process5"/>
    <dgm:cxn modelId="{4CDB7F40-A867-4F31-A270-88E815F95742}" type="presParOf" srcId="{0A7067DC-0C0F-4DBE-B394-E79A1FF76045}" destId="{46D76AA9-5EEF-4151-B5C9-04088C918475}" srcOrd="0" destOrd="0" presId="urn:microsoft.com/office/officeart/2005/8/layout/process5"/>
    <dgm:cxn modelId="{6DDFD9D6-8F0B-49BD-9ACB-31F0447F7B9B}" type="presParOf" srcId="{6DFF67D4-6B7A-4520-A6D2-3A215103A486}" destId="{095E072B-1CB8-44F0-B32D-B756A1E89217}" srcOrd="8" destOrd="0" presId="urn:microsoft.com/office/officeart/2005/8/layout/process5"/>
    <dgm:cxn modelId="{D7DC7145-910E-4706-B75F-9336950EE417}" type="presParOf" srcId="{6DFF67D4-6B7A-4520-A6D2-3A215103A486}" destId="{F499B60D-4991-4244-8CA9-CD5B2281DDE5}" srcOrd="9" destOrd="0" presId="urn:microsoft.com/office/officeart/2005/8/layout/process5"/>
    <dgm:cxn modelId="{11B61B96-D5DA-4C05-A324-74861D9E7159}" type="presParOf" srcId="{F499B60D-4991-4244-8CA9-CD5B2281DDE5}" destId="{B947C5D8-6FE6-4D79-B934-649B068E5BD3}" srcOrd="0" destOrd="0" presId="urn:microsoft.com/office/officeart/2005/8/layout/process5"/>
    <dgm:cxn modelId="{124F662E-AFBA-4C2A-8BD6-3D57C48A9D3D}" type="presParOf" srcId="{6DFF67D4-6B7A-4520-A6D2-3A215103A486}" destId="{24009A12-1774-47DD-A195-0F094DBCE8FA}" srcOrd="10" destOrd="0" presId="urn:microsoft.com/office/officeart/2005/8/layout/process5"/>
    <dgm:cxn modelId="{84A72758-A68C-4770-BA45-5EC51F76F5E4}" type="presParOf" srcId="{6DFF67D4-6B7A-4520-A6D2-3A215103A486}" destId="{9D51FE77-FEA3-4212-88C9-7BCE64C6A32E}" srcOrd="11" destOrd="0" presId="urn:microsoft.com/office/officeart/2005/8/layout/process5"/>
    <dgm:cxn modelId="{3F3B0FDF-B3EB-439B-8F42-356DA0C6DEBD}" type="presParOf" srcId="{9D51FE77-FEA3-4212-88C9-7BCE64C6A32E}" destId="{3F7EAF31-CD10-40C3-B649-455FAF74AAD8}" srcOrd="0" destOrd="0" presId="urn:microsoft.com/office/officeart/2005/8/layout/process5"/>
    <dgm:cxn modelId="{3594B41B-BCA5-45FA-98C0-C7A842366887}" type="presParOf" srcId="{6DFF67D4-6B7A-4520-A6D2-3A215103A486}" destId="{ECCB97A4-C30B-4F9B-B5F5-5C732D53B915}" srcOrd="12" destOrd="0" presId="urn:microsoft.com/office/officeart/2005/8/layout/process5"/>
    <dgm:cxn modelId="{C034CB50-B053-4AED-AD28-526FD585B04C}" type="presParOf" srcId="{6DFF67D4-6B7A-4520-A6D2-3A215103A486}" destId="{04D35B27-0DBB-4381-8E51-9BC44B10D93F}" srcOrd="13" destOrd="0" presId="urn:microsoft.com/office/officeart/2005/8/layout/process5"/>
    <dgm:cxn modelId="{AD7384AB-B059-4D0E-B4D8-A4776D2E133C}" type="presParOf" srcId="{04D35B27-0DBB-4381-8E51-9BC44B10D93F}" destId="{A7A3C40D-92D7-4694-878B-5D0B0C0B974E}" srcOrd="0" destOrd="0" presId="urn:microsoft.com/office/officeart/2005/8/layout/process5"/>
    <dgm:cxn modelId="{25993337-9F07-4B7A-8F23-433D109740F4}" type="presParOf" srcId="{6DFF67D4-6B7A-4520-A6D2-3A215103A486}" destId="{E799D288-C0B0-4FE2-95F5-D6824BC6C77A}" srcOrd="14" destOrd="0" presId="urn:microsoft.com/office/officeart/2005/8/layout/process5"/>
    <dgm:cxn modelId="{160D4828-D049-4BA0-B311-CD3699B3E00D}" type="presParOf" srcId="{6DFF67D4-6B7A-4520-A6D2-3A215103A486}" destId="{2445BF0E-FD6A-4A13-A147-CDC44EB574EC}" srcOrd="15" destOrd="0" presId="urn:microsoft.com/office/officeart/2005/8/layout/process5"/>
    <dgm:cxn modelId="{92A01E00-EC43-4E2C-9036-C0D57BFDF4EE}" type="presParOf" srcId="{2445BF0E-FD6A-4A13-A147-CDC44EB574EC}" destId="{A1B06F32-4295-4C1F-B3EE-1AE49D63881E}" srcOrd="0" destOrd="0" presId="urn:microsoft.com/office/officeart/2005/8/layout/process5"/>
    <dgm:cxn modelId="{051940E8-9E32-4454-B1D7-B02B35A363DE}" type="presParOf" srcId="{6DFF67D4-6B7A-4520-A6D2-3A215103A486}" destId="{9B8D8B82-F19C-4BF7-BE96-91AFAD31F619}" srcOrd="16" destOrd="0" presId="urn:microsoft.com/office/officeart/2005/8/layout/process5"/>
    <dgm:cxn modelId="{3F1CD163-AD79-465A-AD3E-E9DABD67E383}" type="presParOf" srcId="{6DFF67D4-6B7A-4520-A6D2-3A215103A486}" destId="{FB42560A-9841-42BF-AFF6-3417BAB05D37}" srcOrd="17" destOrd="0" presId="urn:microsoft.com/office/officeart/2005/8/layout/process5"/>
    <dgm:cxn modelId="{6A9938B0-2595-437E-8B06-8CD43D1F4B89}" type="presParOf" srcId="{FB42560A-9841-42BF-AFF6-3417BAB05D37}" destId="{DF90EC0E-BDB9-43C6-98D4-F9225C011293}" srcOrd="0" destOrd="0" presId="urn:microsoft.com/office/officeart/2005/8/layout/process5"/>
    <dgm:cxn modelId="{51BE5D17-FE26-47F7-B738-65AD787EE2B7}" type="presParOf" srcId="{6DFF67D4-6B7A-4520-A6D2-3A215103A486}" destId="{0E9A0F66-382F-41D5-AE77-8683CA667836}"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20613-086D-473D-9AB8-5432B78BB192}" type="doc">
      <dgm:prSet loTypeId="urn:microsoft.com/office/officeart/2005/8/layout/process1" loCatId="process" qsTypeId="urn:microsoft.com/office/officeart/2005/8/quickstyle/simple1" qsCatId="simple" csTypeId="urn:microsoft.com/office/officeart/2005/8/colors/colorful1#1" csCatId="colorful" phldr="1"/>
      <dgm:spPr/>
    </dgm:pt>
    <dgm:pt modelId="{36A13B65-1640-4258-95FA-E6567496559E}">
      <dgm:prSet phldrT="[Texto]" custT="1"/>
      <dgm:spPr/>
      <dgm:t>
        <a:bodyPr/>
        <a:lstStyle/>
        <a:p>
          <a:r>
            <a:rPr lang="es-PE" sz="1200" u="sng" dirty="0" smtClean="0">
              <a:solidFill>
                <a:schemeClr val="bg1"/>
              </a:solidFill>
              <a:latin typeface="+mj-lt"/>
            </a:rPr>
            <a:t>Acción 3</a:t>
          </a:r>
          <a:r>
            <a:rPr lang="es-PE" sz="1200" dirty="0" smtClean="0">
              <a:solidFill>
                <a:schemeClr val="bg1"/>
              </a:solidFill>
              <a:latin typeface="+mj-lt"/>
            </a:rPr>
            <a:t>: </a:t>
          </a:r>
          <a:r>
            <a:rPr kumimoji="0" lang="es-PE" sz="1200" b="0" i="0" u="none" strike="noStrike" cap="none" normalizeH="0" baseline="0" dirty="0" smtClean="0">
              <a:ln>
                <a:noFill/>
              </a:ln>
              <a:solidFill>
                <a:schemeClr val="bg1"/>
              </a:solidFill>
              <a:effectLst/>
              <a:latin typeface="+mj-lt"/>
              <a:cs typeface="Arial" pitchFamily="34" charset="0"/>
            </a:rPr>
            <a:t>Difusión del diseño validado del PP (modelos  operacionales de productos y actividades, y tipologías de proyectos definitivos)</a:t>
          </a:r>
          <a:endParaRPr lang="es-PE" sz="1200" dirty="0">
            <a:solidFill>
              <a:schemeClr val="bg1"/>
            </a:solidFill>
            <a:latin typeface="+mj-lt"/>
          </a:endParaRPr>
        </a:p>
      </dgm:t>
    </dgm:pt>
    <dgm:pt modelId="{330271D3-D06C-44F0-8469-6C22B593D639}" type="parTrans" cxnId="{EA60A805-BDA6-4731-BA15-602B1BC929EB}">
      <dgm:prSet/>
      <dgm:spPr/>
      <dgm:t>
        <a:bodyPr/>
        <a:lstStyle/>
        <a:p>
          <a:endParaRPr lang="es-PE" sz="1200"/>
        </a:p>
      </dgm:t>
    </dgm:pt>
    <dgm:pt modelId="{662BB152-4CF7-4B21-AFF3-5970AA68C4FB}" type="sibTrans" cxnId="{EA60A805-BDA6-4731-BA15-602B1BC929EB}">
      <dgm:prSet custT="1"/>
      <dgm:spPr/>
      <dgm:t>
        <a:bodyPr/>
        <a:lstStyle/>
        <a:p>
          <a:endParaRPr lang="es-PE" sz="1200"/>
        </a:p>
      </dgm:t>
    </dgm:pt>
    <dgm:pt modelId="{CFD147F6-1C5E-4E31-ABD9-91BF09DA7C67}">
      <dgm:prSet phldrT="[Texto]" custT="1"/>
      <dgm:spPr>
        <a:ln>
          <a:solidFill>
            <a:schemeClr val="tx1"/>
          </a:solidFill>
        </a:ln>
      </dgm:spPr>
      <dgm:t>
        <a:bodyPr/>
        <a:lstStyle/>
        <a:p>
          <a:r>
            <a:rPr lang="es-PE" sz="1200" dirty="0" smtClean="0">
              <a:solidFill>
                <a:schemeClr val="tx1"/>
              </a:solidFill>
            </a:rPr>
            <a:t>Se conocen las especificaciones técnicas de productos, actividades y tipologías de proyectos</a:t>
          </a:r>
          <a:endParaRPr lang="es-PE" sz="1200" dirty="0">
            <a:solidFill>
              <a:schemeClr val="tx1"/>
            </a:solidFill>
          </a:endParaRPr>
        </a:p>
      </dgm:t>
    </dgm:pt>
    <dgm:pt modelId="{3DC3DAD0-D251-4D52-AF7A-3E4B9AF01779}" type="parTrans" cxnId="{B87F224D-5F4E-4094-A312-117BC5EA35D1}">
      <dgm:prSet/>
      <dgm:spPr/>
      <dgm:t>
        <a:bodyPr/>
        <a:lstStyle/>
        <a:p>
          <a:endParaRPr lang="es-PE" sz="1200"/>
        </a:p>
      </dgm:t>
    </dgm:pt>
    <dgm:pt modelId="{1E75531E-EC4B-4F63-A51F-2EC68FD46B9B}" type="sibTrans" cxnId="{B87F224D-5F4E-4094-A312-117BC5EA35D1}">
      <dgm:prSet custT="1"/>
      <dgm:spPr>
        <a:ln>
          <a:solidFill>
            <a:schemeClr val="tx1"/>
          </a:solidFill>
        </a:ln>
      </dgm:spPr>
      <dgm:t>
        <a:bodyPr/>
        <a:lstStyle/>
        <a:p>
          <a:endParaRPr lang="es-PE" sz="1200"/>
        </a:p>
      </dgm:t>
    </dgm:pt>
    <dgm:pt modelId="{EEC5B889-BC8F-4BE7-9CE8-8FAD78B55580}">
      <dgm:prSet phldrT="[Texto]" phldr="1" custT="1"/>
      <dgm:spPr>
        <a:solidFill>
          <a:schemeClr val="bg1"/>
        </a:solidFill>
      </dgm:spPr>
      <dgm:t>
        <a:bodyPr/>
        <a:lstStyle/>
        <a:p>
          <a:endParaRPr lang="es-PE" sz="1200" dirty="0"/>
        </a:p>
      </dgm:t>
    </dgm:pt>
    <dgm:pt modelId="{71E1F099-EBD1-45CC-BE1B-1098A505CEAF}" type="parTrans" cxnId="{90662435-538F-44AA-BFFE-15D507EA9804}">
      <dgm:prSet/>
      <dgm:spPr/>
      <dgm:t>
        <a:bodyPr/>
        <a:lstStyle/>
        <a:p>
          <a:endParaRPr lang="es-PE" sz="1200"/>
        </a:p>
      </dgm:t>
    </dgm:pt>
    <dgm:pt modelId="{BF59BC07-FD50-4550-9A54-E5CE2009F271}" type="sibTrans" cxnId="{90662435-538F-44AA-BFFE-15D507EA9804}">
      <dgm:prSet/>
      <dgm:spPr/>
      <dgm:t>
        <a:bodyPr/>
        <a:lstStyle/>
        <a:p>
          <a:endParaRPr lang="es-PE" sz="1200"/>
        </a:p>
      </dgm:t>
    </dgm:pt>
    <dgm:pt modelId="{52130558-05C0-4F98-907D-282C75B6A5CD}" type="pres">
      <dgm:prSet presAssocID="{B7620613-086D-473D-9AB8-5432B78BB192}" presName="Name0" presStyleCnt="0">
        <dgm:presLayoutVars>
          <dgm:dir/>
          <dgm:resizeHandles val="exact"/>
        </dgm:presLayoutVars>
      </dgm:prSet>
      <dgm:spPr/>
    </dgm:pt>
    <dgm:pt modelId="{B4A84724-FBDE-48F1-887D-1ED6E0605DE7}" type="pres">
      <dgm:prSet presAssocID="{36A13B65-1640-4258-95FA-E6567496559E}" presName="node" presStyleLbl="node1" presStyleIdx="0" presStyleCnt="3">
        <dgm:presLayoutVars>
          <dgm:bulletEnabled val="1"/>
        </dgm:presLayoutVars>
      </dgm:prSet>
      <dgm:spPr/>
      <dgm:t>
        <a:bodyPr/>
        <a:lstStyle/>
        <a:p>
          <a:endParaRPr lang="es-PE"/>
        </a:p>
      </dgm:t>
    </dgm:pt>
    <dgm:pt modelId="{B2FCF2F4-2451-4798-9532-1AA8F500E5BA}" type="pres">
      <dgm:prSet presAssocID="{662BB152-4CF7-4B21-AFF3-5970AA68C4FB}" presName="sibTrans" presStyleLbl="sibTrans2D1" presStyleIdx="0" presStyleCnt="2"/>
      <dgm:spPr/>
      <dgm:t>
        <a:bodyPr/>
        <a:lstStyle/>
        <a:p>
          <a:endParaRPr lang="es-PE"/>
        </a:p>
      </dgm:t>
    </dgm:pt>
    <dgm:pt modelId="{FB2FAC4A-DDFE-4C3D-814B-0CAC555A0A30}" type="pres">
      <dgm:prSet presAssocID="{662BB152-4CF7-4B21-AFF3-5970AA68C4FB}" presName="connectorText" presStyleLbl="sibTrans2D1" presStyleIdx="0" presStyleCnt="2"/>
      <dgm:spPr/>
      <dgm:t>
        <a:bodyPr/>
        <a:lstStyle/>
        <a:p>
          <a:endParaRPr lang="es-PE"/>
        </a:p>
      </dgm:t>
    </dgm:pt>
    <dgm:pt modelId="{C0E434A5-C010-49C6-BD55-B8A31CA8D4F0}" type="pres">
      <dgm:prSet presAssocID="{CFD147F6-1C5E-4E31-ABD9-91BF09DA7C67}" presName="node" presStyleLbl="node1" presStyleIdx="1" presStyleCnt="3">
        <dgm:presLayoutVars>
          <dgm:bulletEnabled val="1"/>
        </dgm:presLayoutVars>
      </dgm:prSet>
      <dgm:spPr/>
      <dgm:t>
        <a:bodyPr/>
        <a:lstStyle/>
        <a:p>
          <a:endParaRPr lang="es-PE"/>
        </a:p>
      </dgm:t>
    </dgm:pt>
    <dgm:pt modelId="{74660375-D940-48A5-BEE5-A4D031DE7BF6}" type="pres">
      <dgm:prSet presAssocID="{1E75531E-EC4B-4F63-A51F-2EC68FD46B9B}" presName="sibTrans" presStyleLbl="sibTrans2D1" presStyleIdx="1" presStyleCnt="2"/>
      <dgm:spPr/>
      <dgm:t>
        <a:bodyPr/>
        <a:lstStyle/>
        <a:p>
          <a:endParaRPr lang="es-PE"/>
        </a:p>
      </dgm:t>
    </dgm:pt>
    <dgm:pt modelId="{2AD0476A-90C1-4231-9482-2727BEE34B8A}" type="pres">
      <dgm:prSet presAssocID="{1E75531E-EC4B-4F63-A51F-2EC68FD46B9B}" presName="connectorText" presStyleLbl="sibTrans2D1" presStyleIdx="1" presStyleCnt="2"/>
      <dgm:spPr/>
      <dgm:t>
        <a:bodyPr/>
        <a:lstStyle/>
        <a:p>
          <a:endParaRPr lang="es-PE"/>
        </a:p>
      </dgm:t>
    </dgm:pt>
    <dgm:pt modelId="{E0628250-9F4C-4FDE-AE08-41C2B3F2CF7D}" type="pres">
      <dgm:prSet presAssocID="{EEC5B889-BC8F-4BE7-9CE8-8FAD78B55580}" presName="node" presStyleLbl="node1" presStyleIdx="2" presStyleCnt="3">
        <dgm:presLayoutVars>
          <dgm:bulletEnabled val="1"/>
        </dgm:presLayoutVars>
      </dgm:prSet>
      <dgm:spPr/>
      <dgm:t>
        <a:bodyPr/>
        <a:lstStyle/>
        <a:p>
          <a:endParaRPr lang="es-PE"/>
        </a:p>
      </dgm:t>
    </dgm:pt>
  </dgm:ptLst>
  <dgm:cxnLst>
    <dgm:cxn modelId="{34D62F54-0394-4A8D-A1C0-6E5C6269B687}" type="presOf" srcId="{662BB152-4CF7-4B21-AFF3-5970AA68C4FB}" destId="{B2FCF2F4-2451-4798-9532-1AA8F500E5BA}" srcOrd="0" destOrd="0" presId="urn:microsoft.com/office/officeart/2005/8/layout/process1"/>
    <dgm:cxn modelId="{D8B54343-3B75-4D56-B64B-367646E69998}" type="presOf" srcId="{EEC5B889-BC8F-4BE7-9CE8-8FAD78B55580}" destId="{E0628250-9F4C-4FDE-AE08-41C2B3F2CF7D}" srcOrd="0" destOrd="0" presId="urn:microsoft.com/office/officeart/2005/8/layout/process1"/>
    <dgm:cxn modelId="{56982373-B184-4843-AFE2-62C785C7C074}" type="presOf" srcId="{662BB152-4CF7-4B21-AFF3-5970AA68C4FB}" destId="{FB2FAC4A-DDFE-4C3D-814B-0CAC555A0A30}" srcOrd="1" destOrd="0" presId="urn:microsoft.com/office/officeart/2005/8/layout/process1"/>
    <dgm:cxn modelId="{90662435-538F-44AA-BFFE-15D507EA9804}" srcId="{B7620613-086D-473D-9AB8-5432B78BB192}" destId="{EEC5B889-BC8F-4BE7-9CE8-8FAD78B55580}" srcOrd="2" destOrd="0" parTransId="{71E1F099-EBD1-45CC-BE1B-1098A505CEAF}" sibTransId="{BF59BC07-FD50-4550-9A54-E5CE2009F271}"/>
    <dgm:cxn modelId="{2BFD72DC-B760-4109-91AD-FF0094FDA99E}" type="presOf" srcId="{CFD147F6-1C5E-4E31-ABD9-91BF09DA7C67}" destId="{C0E434A5-C010-49C6-BD55-B8A31CA8D4F0}" srcOrd="0" destOrd="0" presId="urn:microsoft.com/office/officeart/2005/8/layout/process1"/>
    <dgm:cxn modelId="{C6E6D95C-6FF0-452C-AC27-82CA10203799}" type="presOf" srcId="{36A13B65-1640-4258-95FA-E6567496559E}" destId="{B4A84724-FBDE-48F1-887D-1ED6E0605DE7}" srcOrd="0" destOrd="0" presId="urn:microsoft.com/office/officeart/2005/8/layout/process1"/>
    <dgm:cxn modelId="{EA60A805-BDA6-4731-BA15-602B1BC929EB}" srcId="{B7620613-086D-473D-9AB8-5432B78BB192}" destId="{36A13B65-1640-4258-95FA-E6567496559E}" srcOrd="0" destOrd="0" parTransId="{330271D3-D06C-44F0-8469-6C22B593D639}" sibTransId="{662BB152-4CF7-4B21-AFF3-5970AA68C4FB}"/>
    <dgm:cxn modelId="{B87F224D-5F4E-4094-A312-117BC5EA35D1}" srcId="{B7620613-086D-473D-9AB8-5432B78BB192}" destId="{CFD147F6-1C5E-4E31-ABD9-91BF09DA7C67}" srcOrd="1" destOrd="0" parTransId="{3DC3DAD0-D251-4D52-AF7A-3E4B9AF01779}" sibTransId="{1E75531E-EC4B-4F63-A51F-2EC68FD46B9B}"/>
    <dgm:cxn modelId="{D902C93B-8347-496D-ADB3-61259F593627}" type="presOf" srcId="{1E75531E-EC4B-4F63-A51F-2EC68FD46B9B}" destId="{2AD0476A-90C1-4231-9482-2727BEE34B8A}" srcOrd="1" destOrd="0" presId="urn:microsoft.com/office/officeart/2005/8/layout/process1"/>
    <dgm:cxn modelId="{164626B6-6081-4493-9D9A-1E837AE0F328}" type="presOf" srcId="{1E75531E-EC4B-4F63-A51F-2EC68FD46B9B}" destId="{74660375-D940-48A5-BEE5-A4D031DE7BF6}" srcOrd="0" destOrd="0" presId="urn:microsoft.com/office/officeart/2005/8/layout/process1"/>
    <dgm:cxn modelId="{9A0143F1-0661-44C2-9C8E-93D025E4316B}" type="presOf" srcId="{B7620613-086D-473D-9AB8-5432B78BB192}" destId="{52130558-05C0-4F98-907D-282C75B6A5CD}" srcOrd="0" destOrd="0" presId="urn:microsoft.com/office/officeart/2005/8/layout/process1"/>
    <dgm:cxn modelId="{62275CA4-C794-4FC2-A25C-3EC1F3161655}" type="presParOf" srcId="{52130558-05C0-4F98-907D-282C75B6A5CD}" destId="{B4A84724-FBDE-48F1-887D-1ED6E0605DE7}" srcOrd="0" destOrd="0" presId="urn:microsoft.com/office/officeart/2005/8/layout/process1"/>
    <dgm:cxn modelId="{597FD9FA-4B25-4ABC-BED3-326D7F7225E0}" type="presParOf" srcId="{52130558-05C0-4F98-907D-282C75B6A5CD}" destId="{B2FCF2F4-2451-4798-9532-1AA8F500E5BA}" srcOrd="1" destOrd="0" presId="urn:microsoft.com/office/officeart/2005/8/layout/process1"/>
    <dgm:cxn modelId="{680D7866-7BCD-4A46-BFF2-3D338FC274DE}" type="presParOf" srcId="{B2FCF2F4-2451-4798-9532-1AA8F500E5BA}" destId="{FB2FAC4A-DDFE-4C3D-814B-0CAC555A0A30}" srcOrd="0" destOrd="0" presId="urn:microsoft.com/office/officeart/2005/8/layout/process1"/>
    <dgm:cxn modelId="{A0D304BD-E635-4B42-ADFA-3FF13825C275}" type="presParOf" srcId="{52130558-05C0-4F98-907D-282C75B6A5CD}" destId="{C0E434A5-C010-49C6-BD55-B8A31CA8D4F0}" srcOrd="2" destOrd="0" presId="urn:microsoft.com/office/officeart/2005/8/layout/process1"/>
    <dgm:cxn modelId="{D152A869-5E13-481C-B8E0-366F657F2555}" type="presParOf" srcId="{52130558-05C0-4F98-907D-282C75B6A5CD}" destId="{74660375-D940-48A5-BEE5-A4D031DE7BF6}" srcOrd="3" destOrd="0" presId="urn:microsoft.com/office/officeart/2005/8/layout/process1"/>
    <dgm:cxn modelId="{8253C28F-5B9F-4D80-8ADF-C1C527FA6A9D}" type="presParOf" srcId="{74660375-D940-48A5-BEE5-A4D031DE7BF6}" destId="{2AD0476A-90C1-4231-9482-2727BEE34B8A}" srcOrd="0" destOrd="0" presId="urn:microsoft.com/office/officeart/2005/8/layout/process1"/>
    <dgm:cxn modelId="{E250A259-9782-4816-8C78-3DAED40D72B6}" type="presParOf" srcId="{52130558-05C0-4F98-907D-282C75B6A5CD}" destId="{E0628250-9F4C-4FDE-AE08-41C2B3F2CF7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20613-086D-473D-9AB8-5432B78BB192}" type="doc">
      <dgm:prSet loTypeId="urn:microsoft.com/office/officeart/2005/8/layout/process1" loCatId="process" qsTypeId="urn:microsoft.com/office/officeart/2005/8/quickstyle/simple1" qsCatId="simple" csTypeId="urn:microsoft.com/office/officeart/2005/8/colors/colorful1#3" csCatId="colorful" phldr="1"/>
      <dgm:spPr/>
    </dgm:pt>
    <dgm:pt modelId="{36A13B65-1640-4258-95FA-E6567496559E}">
      <dgm:prSet phldrT="[Texto]" custT="1"/>
      <dgm:spPr/>
      <dgm:t>
        <a:bodyPr/>
        <a:lstStyle/>
        <a:p>
          <a:r>
            <a:rPr lang="es-PE" sz="1200" u="sng" dirty="0" smtClean="0">
              <a:latin typeface="+mj-lt"/>
            </a:rPr>
            <a:t>Acción 2</a:t>
          </a:r>
          <a:r>
            <a:rPr lang="es-PE" sz="1200" dirty="0" smtClean="0">
              <a:latin typeface="+mj-lt"/>
            </a:rPr>
            <a:t>: </a:t>
          </a:r>
          <a:r>
            <a:rPr kumimoji="0" lang="es-PE" sz="1200" i="0" u="none" strike="noStrike" cap="none" normalizeH="0" baseline="0" dirty="0" smtClean="0">
              <a:ln>
                <a:noFill/>
              </a:ln>
              <a:effectLst/>
              <a:latin typeface="+mj-lt"/>
              <a:cs typeface="Arial" pitchFamily="34" charset="0"/>
            </a:rPr>
            <a:t>Validación de modelos  operacionales y tipología de proyectos </a:t>
          </a:r>
          <a:endParaRPr lang="es-PE" sz="1200" dirty="0">
            <a:latin typeface="+mj-lt"/>
          </a:endParaRPr>
        </a:p>
      </dgm:t>
    </dgm:pt>
    <dgm:pt modelId="{330271D3-D06C-44F0-8469-6C22B593D639}" type="parTrans" cxnId="{EA60A805-BDA6-4731-BA15-602B1BC929EB}">
      <dgm:prSet/>
      <dgm:spPr/>
      <dgm:t>
        <a:bodyPr/>
        <a:lstStyle/>
        <a:p>
          <a:endParaRPr lang="es-PE" sz="1200"/>
        </a:p>
      </dgm:t>
    </dgm:pt>
    <dgm:pt modelId="{662BB152-4CF7-4B21-AFF3-5970AA68C4FB}" type="sibTrans" cxnId="{EA60A805-BDA6-4731-BA15-602B1BC929EB}">
      <dgm:prSet custT="1"/>
      <dgm:spPr/>
      <dgm:t>
        <a:bodyPr/>
        <a:lstStyle/>
        <a:p>
          <a:endParaRPr lang="es-PE" sz="1200"/>
        </a:p>
      </dgm:t>
    </dgm:pt>
    <dgm:pt modelId="{CFD147F6-1C5E-4E31-ABD9-91BF09DA7C67}">
      <dgm:prSet phldrT="[Texto]" custT="1"/>
      <dgm:spPr>
        <a:ln>
          <a:solidFill>
            <a:schemeClr val="tx1"/>
          </a:solidFill>
        </a:ln>
      </dgm:spPr>
      <dgm:t>
        <a:bodyPr/>
        <a:lstStyle/>
        <a:p>
          <a:r>
            <a:rPr lang="es-PE" sz="1200" dirty="0" smtClean="0">
              <a:solidFill>
                <a:schemeClr val="tx1"/>
              </a:solidFill>
            </a:rPr>
            <a:t>Se toman mejores prácticas </a:t>
          </a:r>
          <a:r>
            <a:rPr lang="es-PE" sz="1200" dirty="0" err="1" smtClean="0">
              <a:solidFill>
                <a:schemeClr val="tx1"/>
              </a:solidFill>
            </a:rPr>
            <a:t>subnacionales</a:t>
          </a:r>
          <a:r>
            <a:rPr lang="es-PE" sz="1200" dirty="0" smtClean="0">
              <a:solidFill>
                <a:schemeClr val="tx1"/>
              </a:solidFill>
            </a:rPr>
            <a:t>, se mejora el diseño del PP, los operadores comprenden mejor las especificaciones técnicas</a:t>
          </a:r>
          <a:endParaRPr lang="es-PE" sz="1200" dirty="0">
            <a:solidFill>
              <a:schemeClr val="tx1"/>
            </a:solidFill>
          </a:endParaRPr>
        </a:p>
      </dgm:t>
    </dgm:pt>
    <dgm:pt modelId="{3DC3DAD0-D251-4D52-AF7A-3E4B9AF01779}" type="parTrans" cxnId="{B87F224D-5F4E-4094-A312-117BC5EA35D1}">
      <dgm:prSet/>
      <dgm:spPr/>
      <dgm:t>
        <a:bodyPr/>
        <a:lstStyle/>
        <a:p>
          <a:endParaRPr lang="es-PE" sz="1200"/>
        </a:p>
      </dgm:t>
    </dgm:pt>
    <dgm:pt modelId="{1E75531E-EC4B-4F63-A51F-2EC68FD46B9B}" type="sibTrans" cxnId="{B87F224D-5F4E-4094-A312-117BC5EA35D1}">
      <dgm:prSet custT="1"/>
      <dgm:spPr>
        <a:ln>
          <a:solidFill>
            <a:schemeClr val="tx1"/>
          </a:solidFill>
        </a:ln>
      </dgm:spPr>
      <dgm:t>
        <a:bodyPr/>
        <a:lstStyle/>
        <a:p>
          <a:endParaRPr lang="es-PE" sz="1200"/>
        </a:p>
      </dgm:t>
    </dgm:pt>
    <dgm:pt modelId="{EEC5B889-BC8F-4BE7-9CE8-8FAD78B55580}">
      <dgm:prSet phldrT="[Texto]" phldr="1" custT="1"/>
      <dgm:spPr>
        <a:solidFill>
          <a:schemeClr val="bg1"/>
        </a:solidFill>
      </dgm:spPr>
      <dgm:t>
        <a:bodyPr/>
        <a:lstStyle/>
        <a:p>
          <a:endParaRPr lang="es-PE" sz="1200" dirty="0"/>
        </a:p>
      </dgm:t>
    </dgm:pt>
    <dgm:pt modelId="{71E1F099-EBD1-45CC-BE1B-1098A505CEAF}" type="parTrans" cxnId="{90662435-538F-44AA-BFFE-15D507EA9804}">
      <dgm:prSet/>
      <dgm:spPr/>
      <dgm:t>
        <a:bodyPr/>
        <a:lstStyle/>
        <a:p>
          <a:endParaRPr lang="es-PE" sz="1200"/>
        </a:p>
      </dgm:t>
    </dgm:pt>
    <dgm:pt modelId="{BF59BC07-FD50-4550-9A54-E5CE2009F271}" type="sibTrans" cxnId="{90662435-538F-44AA-BFFE-15D507EA9804}">
      <dgm:prSet/>
      <dgm:spPr/>
      <dgm:t>
        <a:bodyPr/>
        <a:lstStyle/>
        <a:p>
          <a:endParaRPr lang="es-PE" sz="1200"/>
        </a:p>
      </dgm:t>
    </dgm:pt>
    <dgm:pt modelId="{52130558-05C0-4F98-907D-282C75B6A5CD}" type="pres">
      <dgm:prSet presAssocID="{B7620613-086D-473D-9AB8-5432B78BB192}" presName="Name0" presStyleCnt="0">
        <dgm:presLayoutVars>
          <dgm:dir/>
          <dgm:resizeHandles val="exact"/>
        </dgm:presLayoutVars>
      </dgm:prSet>
      <dgm:spPr/>
    </dgm:pt>
    <dgm:pt modelId="{B4A84724-FBDE-48F1-887D-1ED6E0605DE7}" type="pres">
      <dgm:prSet presAssocID="{36A13B65-1640-4258-95FA-E6567496559E}" presName="node" presStyleLbl="node1" presStyleIdx="0" presStyleCnt="3">
        <dgm:presLayoutVars>
          <dgm:bulletEnabled val="1"/>
        </dgm:presLayoutVars>
      </dgm:prSet>
      <dgm:spPr/>
      <dgm:t>
        <a:bodyPr/>
        <a:lstStyle/>
        <a:p>
          <a:endParaRPr lang="es-PE"/>
        </a:p>
      </dgm:t>
    </dgm:pt>
    <dgm:pt modelId="{B2FCF2F4-2451-4798-9532-1AA8F500E5BA}" type="pres">
      <dgm:prSet presAssocID="{662BB152-4CF7-4B21-AFF3-5970AA68C4FB}" presName="sibTrans" presStyleLbl="sibTrans2D1" presStyleIdx="0" presStyleCnt="2"/>
      <dgm:spPr/>
      <dgm:t>
        <a:bodyPr/>
        <a:lstStyle/>
        <a:p>
          <a:endParaRPr lang="es-PE"/>
        </a:p>
      </dgm:t>
    </dgm:pt>
    <dgm:pt modelId="{FB2FAC4A-DDFE-4C3D-814B-0CAC555A0A30}" type="pres">
      <dgm:prSet presAssocID="{662BB152-4CF7-4B21-AFF3-5970AA68C4FB}" presName="connectorText" presStyleLbl="sibTrans2D1" presStyleIdx="0" presStyleCnt="2"/>
      <dgm:spPr/>
      <dgm:t>
        <a:bodyPr/>
        <a:lstStyle/>
        <a:p>
          <a:endParaRPr lang="es-PE"/>
        </a:p>
      </dgm:t>
    </dgm:pt>
    <dgm:pt modelId="{C0E434A5-C010-49C6-BD55-B8A31CA8D4F0}" type="pres">
      <dgm:prSet presAssocID="{CFD147F6-1C5E-4E31-ABD9-91BF09DA7C67}" presName="node" presStyleLbl="node1" presStyleIdx="1" presStyleCnt="3" custLinFactNeighborY="-1428">
        <dgm:presLayoutVars>
          <dgm:bulletEnabled val="1"/>
        </dgm:presLayoutVars>
      </dgm:prSet>
      <dgm:spPr/>
      <dgm:t>
        <a:bodyPr/>
        <a:lstStyle/>
        <a:p>
          <a:endParaRPr lang="es-PE"/>
        </a:p>
      </dgm:t>
    </dgm:pt>
    <dgm:pt modelId="{74660375-D940-48A5-BEE5-A4D031DE7BF6}" type="pres">
      <dgm:prSet presAssocID="{1E75531E-EC4B-4F63-A51F-2EC68FD46B9B}" presName="sibTrans" presStyleLbl="sibTrans2D1" presStyleIdx="1" presStyleCnt="2"/>
      <dgm:spPr/>
      <dgm:t>
        <a:bodyPr/>
        <a:lstStyle/>
        <a:p>
          <a:endParaRPr lang="es-PE"/>
        </a:p>
      </dgm:t>
    </dgm:pt>
    <dgm:pt modelId="{2AD0476A-90C1-4231-9482-2727BEE34B8A}" type="pres">
      <dgm:prSet presAssocID="{1E75531E-EC4B-4F63-A51F-2EC68FD46B9B}" presName="connectorText" presStyleLbl="sibTrans2D1" presStyleIdx="1" presStyleCnt="2"/>
      <dgm:spPr/>
      <dgm:t>
        <a:bodyPr/>
        <a:lstStyle/>
        <a:p>
          <a:endParaRPr lang="es-PE"/>
        </a:p>
      </dgm:t>
    </dgm:pt>
    <dgm:pt modelId="{E0628250-9F4C-4FDE-AE08-41C2B3F2CF7D}" type="pres">
      <dgm:prSet presAssocID="{EEC5B889-BC8F-4BE7-9CE8-8FAD78B55580}" presName="node" presStyleLbl="node1" presStyleIdx="2" presStyleCnt="3">
        <dgm:presLayoutVars>
          <dgm:bulletEnabled val="1"/>
        </dgm:presLayoutVars>
      </dgm:prSet>
      <dgm:spPr/>
      <dgm:t>
        <a:bodyPr/>
        <a:lstStyle/>
        <a:p>
          <a:endParaRPr lang="es-PE"/>
        </a:p>
      </dgm:t>
    </dgm:pt>
  </dgm:ptLst>
  <dgm:cxnLst>
    <dgm:cxn modelId="{7BF60285-7854-4ED9-81A2-E86CD800AEEA}" type="presOf" srcId="{B7620613-086D-473D-9AB8-5432B78BB192}" destId="{52130558-05C0-4F98-907D-282C75B6A5CD}" srcOrd="0" destOrd="0" presId="urn:microsoft.com/office/officeart/2005/8/layout/process1"/>
    <dgm:cxn modelId="{7A9D7B27-A907-4D5C-A26B-D87DECC040F7}" type="presOf" srcId="{662BB152-4CF7-4B21-AFF3-5970AA68C4FB}" destId="{B2FCF2F4-2451-4798-9532-1AA8F500E5BA}" srcOrd="0" destOrd="0" presId="urn:microsoft.com/office/officeart/2005/8/layout/process1"/>
    <dgm:cxn modelId="{911F7C29-60E2-412F-A4F4-28E7797F7348}" type="presOf" srcId="{662BB152-4CF7-4B21-AFF3-5970AA68C4FB}" destId="{FB2FAC4A-DDFE-4C3D-814B-0CAC555A0A30}" srcOrd="1" destOrd="0" presId="urn:microsoft.com/office/officeart/2005/8/layout/process1"/>
    <dgm:cxn modelId="{0C3F4C57-812C-4FD4-B582-1C2491E4F49B}" type="presOf" srcId="{1E75531E-EC4B-4F63-A51F-2EC68FD46B9B}" destId="{74660375-D940-48A5-BEE5-A4D031DE7BF6}" srcOrd="0" destOrd="0" presId="urn:microsoft.com/office/officeart/2005/8/layout/process1"/>
    <dgm:cxn modelId="{382EA224-9DC6-440B-8E1E-0BAE4F42D8A4}" type="presOf" srcId="{36A13B65-1640-4258-95FA-E6567496559E}" destId="{B4A84724-FBDE-48F1-887D-1ED6E0605DE7}" srcOrd="0" destOrd="0" presId="urn:microsoft.com/office/officeart/2005/8/layout/process1"/>
    <dgm:cxn modelId="{90662435-538F-44AA-BFFE-15D507EA9804}" srcId="{B7620613-086D-473D-9AB8-5432B78BB192}" destId="{EEC5B889-BC8F-4BE7-9CE8-8FAD78B55580}" srcOrd="2" destOrd="0" parTransId="{71E1F099-EBD1-45CC-BE1B-1098A505CEAF}" sibTransId="{BF59BC07-FD50-4550-9A54-E5CE2009F271}"/>
    <dgm:cxn modelId="{873D3035-132A-4249-B430-2E2C0883A96C}" type="presOf" srcId="{1E75531E-EC4B-4F63-A51F-2EC68FD46B9B}" destId="{2AD0476A-90C1-4231-9482-2727BEE34B8A}" srcOrd="1" destOrd="0" presId="urn:microsoft.com/office/officeart/2005/8/layout/process1"/>
    <dgm:cxn modelId="{EA60A805-BDA6-4731-BA15-602B1BC929EB}" srcId="{B7620613-086D-473D-9AB8-5432B78BB192}" destId="{36A13B65-1640-4258-95FA-E6567496559E}" srcOrd="0" destOrd="0" parTransId="{330271D3-D06C-44F0-8469-6C22B593D639}" sibTransId="{662BB152-4CF7-4B21-AFF3-5970AA68C4FB}"/>
    <dgm:cxn modelId="{0C9EF7CB-A7C7-4880-ADB2-D49920D6A018}" type="presOf" srcId="{CFD147F6-1C5E-4E31-ABD9-91BF09DA7C67}" destId="{C0E434A5-C010-49C6-BD55-B8A31CA8D4F0}" srcOrd="0" destOrd="0" presId="urn:microsoft.com/office/officeart/2005/8/layout/process1"/>
    <dgm:cxn modelId="{B87F224D-5F4E-4094-A312-117BC5EA35D1}" srcId="{B7620613-086D-473D-9AB8-5432B78BB192}" destId="{CFD147F6-1C5E-4E31-ABD9-91BF09DA7C67}" srcOrd="1" destOrd="0" parTransId="{3DC3DAD0-D251-4D52-AF7A-3E4B9AF01779}" sibTransId="{1E75531E-EC4B-4F63-A51F-2EC68FD46B9B}"/>
    <dgm:cxn modelId="{9F58D537-492A-46B5-9B98-77089F0152BD}" type="presOf" srcId="{EEC5B889-BC8F-4BE7-9CE8-8FAD78B55580}" destId="{E0628250-9F4C-4FDE-AE08-41C2B3F2CF7D}" srcOrd="0" destOrd="0" presId="urn:microsoft.com/office/officeart/2005/8/layout/process1"/>
    <dgm:cxn modelId="{6DDCBCBD-5EE3-4F5F-8CDB-2F4FC4D3164B}" type="presParOf" srcId="{52130558-05C0-4F98-907D-282C75B6A5CD}" destId="{B4A84724-FBDE-48F1-887D-1ED6E0605DE7}" srcOrd="0" destOrd="0" presId="urn:microsoft.com/office/officeart/2005/8/layout/process1"/>
    <dgm:cxn modelId="{4656CE2E-7A5A-4964-8690-D06368C428E5}" type="presParOf" srcId="{52130558-05C0-4F98-907D-282C75B6A5CD}" destId="{B2FCF2F4-2451-4798-9532-1AA8F500E5BA}" srcOrd="1" destOrd="0" presId="urn:microsoft.com/office/officeart/2005/8/layout/process1"/>
    <dgm:cxn modelId="{EFE6AFE9-F498-40EE-95CB-6370F66F6749}" type="presParOf" srcId="{B2FCF2F4-2451-4798-9532-1AA8F500E5BA}" destId="{FB2FAC4A-DDFE-4C3D-814B-0CAC555A0A30}" srcOrd="0" destOrd="0" presId="urn:microsoft.com/office/officeart/2005/8/layout/process1"/>
    <dgm:cxn modelId="{A4922400-F4D3-4839-8C5A-5F47BDD35A74}" type="presParOf" srcId="{52130558-05C0-4F98-907D-282C75B6A5CD}" destId="{C0E434A5-C010-49C6-BD55-B8A31CA8D4F0}" srcOrd="2" destOrd="0" presId="urn:microsoft.com/office/officeart/2005/8/layout/process1"/>
    <dgm:cxn modelId="{63936A89-18F5-4C3D-B29A-B7FC27E7B9B3}" type="presParOf" srcId="{52130558-05C0-4F98-907D-282C75B6A5CD}" destId="{74660375-D940-48A5-BEE5-A4D031DE7BF6}" srcOrd="3" destOrd="0" presId="urn:microsoft.com/office/officeart/2005/8/layout/process1"/>
    <dgm:cxn modelId="{E728DFBA-9CCB-413D-8236-B6158658350B}" type="presParOf" srcId="{74660375-D940-48A5-BEE5-A4D031DE7BF6}" destId="{2AD0476A-90C1-4231-9482-2727BEE34B8A}" srcOrd="0" destOrd="0" presId="urn:microsoft.com/office/officeart/2005/8/layout/process1"/>
    <dgm:cxn modelId="{E1E25B92-2227-4510-9CF0-2BD55E77460B}" type="presParOf" srcId="{52130558-05C0-4F98-907D-282C75B6A5CD}" destId="{E0628250-9F4C-4FDE-AE08-41C2B3F2CF7D}"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620613-086D-473D-9AB8-5432B78BB192}" type="doc">
      <dgm:prSet loTypeId="urn:microsoft.com/office/officeart/2005/8/layout/process1" loCatId="process" qsTypeId="urn:microsoft.com/office/officeart/2005/8/quickstyle/simple1" qsCatId="simple" csTypeId="urn:microsoft.com/office/officeart/2005/8/colors/colorful1#4" csCatId="colorful" phldr="1"/>
      <dgm:spPr/>
    </dgm:pt>
    <dgm:pt modelId="{36A13B65-1640-4258-95FA-E6567496559E}">
      <dgm:prSet phldrT="[Texto]" custT="1"/>
      <dgm:spPr/>
      <dgm:t>
        <a:bodyPr/>
        <a:lstStyle/>
        <a:p>
          <a:r>
            <a:rPr lang="es-PE" sz="1200" u="sng" dirty="0" smtClean="0"/>
            <a:t>Acción 1</a:t>
          </a:r>
          <a:r>
            <a:rPr lang="es-PE" sz="1200" dirty="0" smtClean="0"/>
            <a:t>: Difusión del diseño del PP</a:t>
          </a:r>
          <a:endParaRPr lang="es-PE" sz="1200" dirty="0"/>
        </a:p>
      </dgm:t>
    </dgm:pt>
    <dgm:pt modelId="{330271D3-D06C-44F0-8469-6C22B593D639}" type="parTrans" cxnId="{EA60A805-BDA6-4731-BA15-602B1BC929EB}">
      <dgm:prSet/>
      <dgm:spPr/>
      <dgm:t>
        <a:bodyPr/>
        <a:lstStyle/>
        <a:p>
          <a:endParaRPr lang="es-PE" sz="1200"/>
        </a:p>
      </dgm:t>
    </dgm:pt>
    <dgm:pt modelId="{662BB152-4CF7-4B21-AFF3-5970AA68C4FB}" type="sibTrans" cxnId="{EA60A805-BDA6-4731-BA15-602B1BC929EB}">
      <dgm:prSet custT="1"/>
      <dgm:spPr/>
      <dgm:t>
        <a:bodyPr/>
        <a:lstStyle/>
        <a:p>
          <a:endParaRPr lang="es-PE" sz="1200"/>
        </a:p>
      </dgm:t>
    </dgm:pt>
    <dgm:pt modelId="{CFD147F6-1C5E-4E31-ABD9-91BF09DA7C67}">
      <dgm:prSet phldrT="[Texto]" custT="1"/>
      <dgm:spPr>
        <a:ln>
          <a:solidFill>
            <a:schemeClr val="tx1"/>
          </a:solidFill>
        </a:ln>
      </dgm:spPr>
      <dgm:t>
        <a:bodyPr/>
        <a:lstStyle/>
        <a:p>
          <a:r>
            <a:rPr lang="es-PE" sz="1200" dirty="0" smtClean="0">
              <a:solidFill>
                <a:schemeClr val="tx1"/>
              </a:solidFill>
            </a:rPr>
            <a:t>Los gobiernos sub nacionales se apropian del diseño  del PP, identifican  sus roles  y conocen los productos , actividades y tipología de proyectos del PP</a:t>
          </a:r>
          <a:endParaRPr lang="es-PE" sz="1200" dirty="0">
            <a:solidFill>
              <a:schemeClr val="tx1"/>
            </a:solidFill>
          </a:endParaRPr>
        </a:p>
      </dgm:t>
    </dgm:pt>
    <dgm:pt modelId="{3DC3DAD0-D251-4D52-AF7A-3E4B9AF01779}" type="parTrans" cxnId="{B87F224D-5F4E-4094-A312-117BC5EA35D1}">
      <dgm:prSet/>
      <dgm:spPr/>
      <dgm:t>
        <a:bodyPr/>
        <a:lstStyle/>
        <a:p>
          <a:endParaRPr lang="es-PE" sz="1200"/>
        </a:p>
      </dgm:t>
    </dgm:pt>
    <dgm:pt modelId="{1E75531E-EC4B-4F63-A51F-2EC68FD46B9B}" type="sibTrans" cxnId="{B87F224D-5F4E-4094-A312-117BC5EA35D1}">
      <dgm:prSet custT="1"/>
      <dgm:spPr>
        <a:ln>
          <a:solidFill>
            <a:schemeClr val="tx1"/>
          </a:solidFill>
        </a:ln>
      </dgm:spPr>
      <dgm:t>
        <a:bodyPr/>
        <a:lstStyle/>
        <a:p>
          <a:endParaRPr lang="es-PE" sz="1200"/>
        </a:p>
      </dgm:t>
    </dgm:pt>
    <dgm:pt modelId="{EEC5B889-BC8F-4BE7-9CE8-8FAD78B55580}">
      <dgm:prSet phldrT="[Texto]" phldr="1" custT="1"/>
      <dgm:spPr>
        <a:solidFill>
          <a:schemeClr val="bg1"/>
        </a:solidFill>
      </dgm:spPr>
      <dgm:t>
        <a:bodyPr/>
        <a:lstStyle/>
        <a:p>
          <a:endParaRPr lang="es-PE" sz="1200" dirty="0"/>
        </a:p>
      </dgm:t>
    </dgm:pt>
    <dgm:pt modelId="{BF59BC07-FD50-4550-9A54-E5CE2009F271}" type="sibTrans" cxnId="{90662435-538F-44AA-BFFE-15D507EA9804}">
      <dgm:prSet/>
      <dgm:spPr/>
      <dgm:t>
        <a:bodyPr/>
        <a:lstStyle/>
        <a:p>
          <a:endParaRPr lang="es-PE" sz="1200"/>
        </a:p>
      </dgm:t>
    </dgm:pt>
    <dgm:pt modelId="{71E1F099-EBD1-45CC-BE1B-1098A505CEAF}" type="parTrans" cxnId="{90662435-538F-44AA-BFFE-15D507EA9804}">
      <dgm:prSet/>
      <dgm:spPr/>
      <dgm:t>
        <a:bodyPr/>
        <a:lstStyle/>
        <a:p>
          <a:endParaRPr lang="es-PE" sz="1200"/>
        </a:p>
      </dgm:t>
    </dgm:pt>
    <dgm:pt modelId="{52130558-05C0-4F98-907D-282C75B6A5CD}" type="pres">
      <dgm:prSet presAssocID="{B7620613-086D-473D-9AB8-5432B78BB192}" presName="Name0" presStyleCnt="0">
        <dgm:presLayoutVars>
          <dgm:dir/>
          <dgm:resizeHandles val="exact"/>
        </dgm:presLayoutVars>
      </dgm:prSet>
      <dgm:spPr/>
    </dgm:pt>
    <dgm:pt modelId="{B4A84724-FBDE-48F1-887D-1ED6E0605DE7}" type="pres">
      <dgm:prSet presAssocID="{36A13B65-1640-4258-95FA-E6567496559E}" presName="node" presStyleLbl="node1" presStyleIdx="0" presStyleCnt="3">
        <dgm:presLayoutVars>
          <dgm:bulletEnabled val="1"/>
        </dgm:presLayoutVars>
      </dgm:prSet>
      <dgm:spPr/>
      <dgm:t>
        <a:bodyPr/>
        <a:lstStyle/>
        <a:p>
          <a:endParaRPr lang="es-PE"/>
        </a:p>
      </dgm:t>
    </dgm:pt>
    <dgm:pt modelId="{B2FCF2F4-2451-4798-9532-1AA8F500E5BA}" type="pres">
      <dgm:prSet presAssocID="{662BB152-4CF7-4B21-AFF3-5970AA68C4FB}" presName="sibTrans" presStyleLbl="sibTrans2D1" presStyleIdx="0" presStyleCnt="2"/>
      <dgm:spPr/>
      <dgm:t>
        <a:bodyPr/>
        <a:lstStyle/>
        <a:p>
          <a:endParaRPr lang="es-PE"/>
        </a:p>
      </dgm:t>
    </dgm:pt>
    <dgm:pt modelId="{FB2FAC4A-DDFE-4C3D-814B-0CAC555A0A30}" type="pres">
      <dgm:prSet presAssocID="{662BB152-4CF7-4B21-AFF3-5970AA68C4FB}" presName="connectorText" presStyleLbl="sibTrans2D1" presStyleIdx="0" presStyleCnt="2"/>
      <dgm:spPr/>
      <dgm:t>
        <a:bodyPr/>
        <a:lstStyle/>
        <a:p>
          <a:endParaRPr lang="es-PE"/>
        </a:p>
      </dgm:t>
    </dgm:pt>
    <dgm:pt modelId="{C0E434A5-C010-49C6-BD55-B8A31CA8D4F0}" type="pres">
      <dgm:prSet presAssocID="{CFD147F6-1C5E-4E31-ABD9-91BF09DA7C67}" presName="node" presStyleLbl="node1" presStyleIdx="1" presStyleCnt="3">
        <dgm:presLayoutVars>
          <dgm:bulletEnabled val="1"/>
        </dgm:presLayoutVars>
      </dgm:prSet>
      <dgm:spPr/>
      <dgm:t>
        <a:bodyPr/>
        <a:lstStyle/>
        <a:p>
          <a:endParaRPr lang="es-PE"/>
        </a:p>
      </dgm:t>
    </dgm:pt>
    <dgm:pt modelId="{74660375-D940-48A5-BEE5-A4D031DE7BF6}" type="pres">
      <dgm:prSet presAssocID="{1E75531E-EC4B-4F63-A51F-2EC68FD46B9B}" presName="sibTrans" presStyleLbl="sibTrans2D1" presStyleIdx="1" presStyleCnt="2"/>
      <dgm:spPr/>
      <dgm:t>
        <a:bodyPr/>
        <a:lstStyle/>
        <a:p>
          <a:endParaRPr lang="es-PE"/>
        </a:p>
      </dgm:t>
    </dgm:pt>
    <dgm:pt modelId="{2AD0476A-90C1-4231-9482-2727BEE34B8A}" type="pres">
      <dgm:prSet presAssocID="{1E75531E-EC4B-4F63-A51F-2EC68FD46B9B}" presName="connectorText" presStyleLbl="sibTrans2D1" presStyleIdx="1" presStyleCnt="2"/>
      <dgm:spPr/>
      <dgm:t>
        <a:bodyPr/>
        <a:lstStyle/>
        <a:p>
          <a:endParaRPr lang="es-PE"/>
        </a:p>
      </dgm:t>
    </dgm:pt>
    <dgm:pt modelId="{E0628250-9F4C-4FDE-AE08-41C2B3F2CF7D}" type="pres">
      <dgm:prSet presAssocID="{EEC5B889-BC8F-4BE7-9CE8-8FAD78B55580}" presName="node" presStyleLbl="node1" presStyleIdx="2" presStyleCnt="3">
        <dgm:presLayoutVars>
          <dgm:bulletEnabled val="1"/>
        </dgm:presLayoutVars>
      </dgm:prSet>
      <dgm:spPr/>
      <dgm:t>
        <a:bodyPr/>
        <a:lstStyle/>
        <a:p>
          <a:endParaRPr lang="es-PE"/>
        </a:p>
      </dgm:t>
    </dgm:pt>
  </dgm:ptLst>
  <dgm:cxnLst>
    <dgm:cxn modelId="{BE753D66-DCF1-431A-9FAB-9FFEC702FB0F}" type="presOf" srcId="{B7620613-086D-473D-9AB8-5432B78BB192}" destId="{52130558-05C0-4F98-907D-282C75B6A5CD}" srcOrd="0" destOrd="0" presId="urn:microsoft.com/office/officeart/2005/8/layout/process1"/>
    <dgm:cxn modelId="{04327E06-3257-4DD3-A4A3-A590CB092C42}" type="presOf" srcId="{EEC5B889-BC8F-4BE7-9CE8-8FAD78B55580}" destId="{E0628250-9F4C-4FDE-AE08-41C2B3F2CF7D}" srcOrd="0" destOrd="0" presId="urn:microsoft.com/office/officeart/2005/8/layout/process1"/>
    <dgm:cxn modelId="{90662435-538F-44AA-BFFE-15D507EA9804}" srcId="{B7620613-086D-473D-9AB8-5432B78BB192}" destId="{EEC5B889-BC8F-4BE7-9CE8-8FAD78B55580}" srcOrd="2" destOrd="0" parTransId="{71E1F099-EBD1-45CC-BE1B-1098A505CEAF}" sibTransId="{BF59BC07-FD50-4550-9A54-E5CE2009F271}"/>
    <dgm:cxn modelId="{50AC2125-57FB-4668-A11A-454DBC5B3ED7}" type="presOf" srcId="{36A13B65-1640-4258-95FA-E6567496559E}" destId="{B4A84724-FBDE-48F1-887D-1ED6E0605DE7}" srcOrd="0" destOrd="0" presId="urn:microsoft.com/office/officeart/2005/8/layout/process1"/>
    <dgm:cxn modelId="{96FE22BB-BBAE-4A50-901D-606E2BDE5FF0}" type="presOf" srcId="{CFD147F6-1C5E-4E31-ABD9-91BF09DA7C67}" destId="{C0E434A5-C010-49C6-BD55-B8A31CA8D4F0}" srcOrd="0" destOrd="0" presId="urn:microsoft.com/office/officeart/2005/8/layout/process1"/>
    <dgm:cxn modelId="{C42480F1-9567-45F3-A365-D06A133F880C}" type="presOf" srcId="{1E75531E-EC4B-4F63-A51F-2EC68FD46B9B}" destId="{2AD0476A-90C1-4231-9482-2727BEE34B8A}" srcOrd="1" destOrd="0" presId="urn:microsoft.com/office/officeart/2005/8/layout/process1"/>
    <dgm:cxn modelId="{EA60A805-BDA6-4731-BA15-602B1BC929EB}" srcId="{B7620613-086D-473D-9AB8-5432B78BB192}" destId="{36A13B65-1640-4258-95FA-E6567496559E}" srcOrd="0" destOrd="0" parTransId="{330271D3-D06C-44F0-8469-6C22B593D639}" sibTransId="{662BB152-4CF7-4B21-AFF3-5970AA68C4FB}"/>
    <dgm:cxn modelId="{806060DC-2CF0-48A7-891B-782EB260BFC7}" type="presOf" srcId="{662BB152-4CF7-4B21-AFF3-5970AA68C4FB}" destId="{FB2FAC4A-DDFE-4C3D-814B-0CAC555A0A30}" srcOrd="1" destOrd="0" presId="urn:microsoft.com/office/officeart/2005/8/layout/process1"/>
    <dgm:cxn modelId="{6B758D0F-95E6-4B00-89F9-6873F91689D9}" type="presOf" srcId="{662BB152-4CF7-4B21-AFF3-5970AA68C4FB}" destId="{B2FCF2F4-2451-4798-9532-1AA8F500E5BA}" srcOrd="0" destOrd="0" presId="urn:microsoft.com/office/officeart/2005/8/layout/process1"/>
    <dgm:cxn modelId="{B87F224D-5F4E-4094-A312-117BC5EA35D1}" srcId="{B7620613-086D-473D-9AB8-5432B78BB192}" destId="{CFD147F6-1C5E-4E31-ABD9-91BF09DA7C67}" srcOrd="1" destOrd="0" parTransId="{3DC3DAD0-D251-4D52-AF7A-3E4B9AF01779}" sibTransId="{1E75531E-EC4B-4F63-A51F-2EC68FD46B9B}"/>
    <dgm:cxn modelId="{7D2DC4DB-40A5-4DC0-AC8C-930B10F49C8D}" type="presOf" srcId="{1E75531E-EC4B-4F63-A51F-2EC68FD46B9B}" destId="{74660375-D940-48A5-BEE5-A4D031DE7BF6}" srcOrd="0" destOrd="0" presId="urn:microsoft.com/office/officeart/2005/8/layout/process1"/>
    <dgm:cxn modelId="{28428659-58BE-4F2B-955F-08C87B68CDC9}" type="presParOf" srcId="{52130558-05C0-4F98-907D-282C75B6A5CD}" destId="{B4A84724-FBDE-48F1-887D-1ED6E0605DE7}" srcOrd="0" destOrd="0" presId="urn:microsoft.com/office/officeart/2005/8/layout/process1"/>
    <dgm:cxn modelId="{03BF7EF4-0897-4EAA-B344-51325AC8BB5E}" type="presParOf" srcId="{52130558-05C0-4F98-907D-282C75B6A5CD}" destId="{B2FCF2F4-2451-4798-9532-1AA8F500E5BA}" srcOrd="1" destOrd="0" presId="urn:microsoft.com/office/officeart/2005/8/layout/process1"/>
    <dgm:cxn modelId="{D0A8500E-B471-462D-840D-AFC51CB08507}" type="presParOf" srcId="{B2FCF2F4-2451-4798-9532-1AA8F500E5BA}" destId="{FB2FAC4A-DDFE-4C3D-814B-0CAC555A0A30}" srcOrd="0" destOrd="0" presId="urn:microsoft.com/office/officeart/2005/8/layout/process1"/>
    <dgm:cxn modelId="{CE441AD0-E2DC-4FD5-8321-C1AC8FEF93C8}" type="presParOf" srcId="{52130558-05C0-4F98-907D-282C75B6A5CD}" destId="{C0E434A5-C010-49C6-BD55-B8A31CA8D4F0}" srcOrd="2" destOrd="0" presId="urn:microsoft.com/office/officeart/2005/8/layout/process1"/>
    <dgm:cxn modelId="{BA167433-01F9-49C0-83A7-F52EC3649345}" type="presParOf" srcId="{52130558-05C0-4F98-907D-282C75B6A5CD}" destId="{74660375-D940-48A5-BEE5-A4D031DE7BF6}" srcOrd="3" destOrd="0" presId="urn:microsoft.com/office/officeart/2005/8/layout/process1"/>
    <dgm:cxn modelId="{68DAF2BC-81DB-4822-BB23-2541EC07CDFB}" type="presParOf" srcId="{74660375-D940-48A5-BEE5-A4D031DE7BF6}" destId="{2AD0476A-90C1-4231-9482-2727BEE34B8A}" srcOrd="0" destOrd="0" presId="urn:microsoft.com/office/officeart/2005/8/layout/process1"/>
    <dgm:cxn modelId="{16F23C4A-1ECB-455C-9BF2-CD8F6EB69C79}" type="presParOf" srcId="{52130558-05C0-4F98-907D-282C75B6A5CD}" destId="{E0628250-9F4C-4FDE-AE08-41C2B3F2CF7D}"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latin typeface="+mj-lt"/>
            </a:rPr>
            <a:t>Acción </a:t>
          </a:r>
          <a:r>
            <a:rPr lang="es-PE" sz="1200" dirty="0" smtClean="0"/>
            <a:t>7. Consolidación de la formulación del presupuesto del PP para el ejercicio  en documentos</a:t>
          </a:r>
          <a:endParaRPr lang="es-PE" sz="1200" dirty="0">
            <a:latin typeface="+mj-lt"/>
          </a:endParaRPr>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rPr>
            <a:t>Permite la programación de metas físicas y financieras, de manera consistente con los instrumentos de gestión de cada pliego</a:t>
          </a:r>
          <a:endParaRPr lang="es-PE" sz="1200" dirty="0">
            <a:solidFill>
              <a:schemeClr val="tx1"/>
            </a:solidFill>
            <a:latin typeface="+mj-lt"/>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8519" custLinFactNeighborY="-3853">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945208FA-F498-4EE6-A0BE-06773DC93B58}" srcId="{601A1F52-D432-447B-9E2D-E84B95ACEB50}" destId="{653B6615-3C19-405A-ABB8-AE7B413B7B3E}" srcOrd="0" destOrd="0" parTransId="{88B7F21E-04DD-45C9-8F0D-7A5152391EA9}" sibTransId="{05A9BF7B-853C-4754-BF52-62994D7AEB8C}"/>
    <dgm:cxn modelId="{0C41669B-25C1-4AED-9983-154BE559A392}" srcId="{601A1F52-D432-447B-9E2D-E84B95ACEB50}" destId="{320A7CB8-52F8-4118-9786-B2F7F884FC85}" srcOrd="1" destOrd="0" parTransId="{62E522BE-9097-4CB1-AF13-A4B59A27E27B}" sibTransId="{51A6C3A9-7705-48F9-8BEC-1862DB322B4D}"/>
    <dgm:cxn modelId="{C6997D79-EDCE-4E3D-AA22-36306B4F9420}" type="presOf" srcId="{320A7CB8-52F8-4118-9786-B2F7F884FC85}" destId="{A3E02B2F-66F8-4F2B-A566-5CBED0298EE2}" srcOrd="0" destOrd="0" presId="urn:microsoft.com/office/officeart/2005/8/layout/process1"/>
    <dgm:cxn modelId="{ABAE903A-D6A8-4981-A58F-A212AB7A9B57}" type="presOf" srcId="{51A6C3A9-7705-48F9-8BEC-1862DB322B4D}" destId="{F82F55ED-C2B2-4752-AD8B-4A1E5D5C50CC}" srcOrd="0" destOrd="0" presId="urn:microsoft.com/office/officeart/2005/8/layout/process1"/>
    <dgm:cxn modelId="{9EB6F4B7-BA6F-4D45-8B22-3689A35C86CE}" type="presOf" srcId="{C9D1432A-C62F-446F-9D10-62ADC5BC5A49}" destId="{DF787874-93A0-4D5B-BA7D-0EA7334EFF04}" srcOrd="0" destOrd="0" presId="urn:microsoft.com/office/officeart/2005/8/layout/process1"/>
    <dgm:cxn modelId="{8A440AEB-EE50-40A0-BA34-11C4BBB680B6}" type="presOf" srcId="{51A6C3A9-7705-48F9-8BEC-1862DB322B4D}" destId="{5386C75B-4AB0-4E74-89E7-DAFE6E6F6CE5}" srcOrd="1" destOrd="0" presId="urn:microsoft.com/office/officeart/2005/8/layout/process1"/>
    <dgm:cxn modelId="{E0B19916-A60B-40AF-9B9B-8411E441D397}" type="presOf" srcId="{601A1F52-D432-447B-9E2D-E84B95ACEB50}" destId="{2F54D46E-1BBE-4386-9446-841672ACA97D}" srcOrd="0"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40782E1C-679A-47EC-B9E0-15057A6B4D18}" type="presOf" srcId="{653B6615-3C19-405A-ABB8-AE7B413B7B3E}" destId="{9BA71940-5B11-4B63-A823-2E6651DAC1A5}" srcOrd="0" destOrd="0" presId="urn:microsoft.com/office/officeart/2005/8/layout/process1"/>
    <dgm:cxn modelId="{EC579054-A369-4642-B046-58870D1ACDAF}" type="presOf" srcId="{05A9BF7B-853C-4754-BF52-62994D7AEB8C}" destId="{D31292A5-212B-42E9-989D-9EB23166DAB7}" srcOrd="0" destOrd="0" presId="urn:microsoft.com/office/officeart/2005/8/layout/process1"/>
    <dgm:cxn modelId="{2D327A19-8767-4ACF-BE9A-0E8E999E3571}" type="presOf" srcId="{05A9BF7B-853C-4754-BF52-62994D7AEB8C}" destId="{AAD92D7A-72D4-412D-A816-03CFF240E0CE}" srcOrd="1" destOrd="0" presId="urn:microsoft.com/office/officeart/2005/8/layout/process1"/>
    <dgm:cxn modelId="{17F49B80-004E-4DBE-97FE-CE0F6DC44B18}" type="presParOf" srcId="{2F54D46E-1BBE-4386-9446-841672ACA97D}" destId="{9BA71940-5B11-4B63-A823-2E6651DAC1A5}" srcOrd="0" destOrd="0" presId="urn:microsoft.com/office/officeart/2005/8/layout/process1"/>
    <dgm:cxn modelId="{E8C8BF99-A15B-491A-950A-E90A43FAB37A}" type="presParOf" srcId="{2F54D46E-1BBE-4386-9446-841672ACA97D}" destId="{D31292A5-212B-42E9-989D-9EB23166DAB7}" srcOrd="1" destOrd="0" presId="urn:microsoft.com/office/officeart/2005/8/layout/process1"/>
    <dgm:cxn modelId="{4779910A-DF73-42A5-BC2D-C4478E6AA7C3}" type="presParOf" srcId="{D31292A5-212B-42E9-989D-9EB23166DAB7}" destId="{AAD92D7A-72D4-412D-A816-03CFF240E0CE}" srcOrd="0" destOrd="0" presId="urn:microsoft.com/office/officeart/2005/8/layout/process1"/>
    <dgm:cxn modelId="{3CBD503A-26BE-46B9-B691-59FE9BDB556C}" type="presParOf" srcId="{2F54D46E-1BBE-4386-9446-841672ACA97D}" destId="{A3E02B2F-66F8-4F2B-A566-5CBED0298EE2}" srcOrd="2" destOrd="0" presId="urn:microsoft.com/office/officeart/2005/8/layout/process1"/>
    <dgm:cxn modelId="{5AEBD871-B98F-40EF-8060-3DC4B29E301A}" type="presParOf" srcId="{2F54D46E-1BBE-4386-9446-841672ACA97D}" destId="{F82F55ED-C2B2-4752-AD8B-4A1E5D5C50CC}" srcOrd="3" destOrd="0" presId="urn:microsoft.com/office/officeart/2005/8/layout/process1"/>
    <dgm:cxn modelId="{00994C5E-37B1-4EC5-93B0-06B66927AD86}" type="presParOf" srcId="{F82F55ED-C2B2-4752-AD8B-4A1E5D5C50CC}" destId="{5386C75B-4AB0-4E74-89E7-DAFE6E6F6CE5}" srcOrd="0" destOrd="0" presId="urn:microsoft.com/office/officeart/2005/8/layout/process1"/>
    <dgm:cxn modelId="{0540FFC3-E6E0-42D9-870B-765E79DB2484}"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t>Acción 4. Propuesta de las metas de los indicadores de desempeño de resultado y productos por el PP</a:t>
          </a:r>
          <a:endParaRPr lang="es-PE" sz="1200" dirty="0"/>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rPr>
            <a:t>Determinar metas que orienten la programación física y financiera del presupuesto en los niveles de gobierno que implementan el PP.</a:t>
          </a:r>
          <a:endParaRPr lang="es-PE" sz="1200" dirty="0">
            <a:solidFill>
              <a:schemeClr val="tx1"/>
            </a:solidFill>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4577" custLinFactNeighborX="2467" custLinFactNeighborY="23740">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DFFC3CD2-18C4-4233-A486-E718754822EA}" type="presOf" srcId="{05A9BF7B-853C-4754-BF52-62994D7AEB8C}" destId="{AAD92D7A-72D4-412D-A816-03CFF240E0CE}" srcOrd="1" destOrd="0" presId="urn:microsoft.com/office/officeart/2005/8/layout/process1"/>
    <dgm:cxn modelId="{372C9890-9356-4FDF-8501-8F204230F33C}" type="presOf" srcId="{05A9BF7B-853C-4754-BF52-62994D7AEB8C}" destId="{D31292A5-212B-42E9-989D-9EB23166DAB7}" srcOrd="0" destOrd="0" presId="urn:microsoft.com/office/officeart/2005/8/layout/process1"/>
    <dgm:cxn modelId="{B79A9ADD-0179-49EF-BE0D-D16E011A2BCE}" type="presOf" srcId="{653B6615-3C19-405A-ABB8-AE7B413B7B3E}" destId="{9BA71940-5B11-4B63-A823-2E6651DAC1A5}" srcOrd="0" destOrd="0" presId="urn:microsoft.com/office/officeart/2005/8/layout/process1"/>
    <dgm:cxn modelId="{A2584213-545A-4208-8C90-62FDA10BF91B}" type="presOf" srcId="{601A1F52-D432-447B-9E2D-E84B95ACEB50}" destId="{2F54D46E-1BBE-4386-9446-841672ACA97D}" srcOrd="0" destOrd="0" presId="urn:microsoft.com/office/officeart/2005/8/layout/process1"/>
    <dgm:cxn modelId="{09B430C9-5A8C-4219-AEEB-5A3BDB512657}" type="presOf" srcId="{C9D1432A-C62F-446F-9D10-62ADC5BC5A49}" destId="{DF787874-93A0-4D5B-BA7D-0EA7334EFF04}" srcOrd="0" destOrd="0" presId="urn:microsoft.com/office/officeart/2005/8/layout/process1"/>
    <dgm:cxn modelId="{945208FA-F498-4EE6-A0BE-06773DC93B58}" srcId="{601A1F52-D432-447B-9E2D-E84B95ACEB50}" destId="{653B6615-3C19-405A-ABB8-AE7B413B7B3E}" srcOrd="0" destOrd="0" parTransId="{88B7F21E-04DD-45C9-8F0D-7A5152391EA9}" sibTransId="{05A9BF7B-853C-4754-BF52-62994D7AEB8C}"/>
    <dgm:cxn modelId="{0C41669B-25C1-4AED-9983-154BE559A392}" srcId="{601A1F52-D432-447B-9E2D-E84B95ACEB50}" destId="{320A7CB8-52F8-4118-9786-B2F7F884FC85}" srcOrd="1" destOrd="0" parTransId="{62E522BE-9097-4CB1-AF13-A4B59A27E27B}" sibTransId="{51A6C3A9-7705-48F9-8BEC-1862DB322B4D}"/>
    <dgm:cxn modelId="{F18FA52C-268A-464C-B6C8-D3F15745513F}" type="presOf" srcId="{51A6C3A9-7705-48F9-8BEC-1862DB322B4D}" destId="{5386C75B-4AB0-4E74-89E7-DAFE6E6F6CE5}" srcOrd="1" destOrd="0" presId="urn:microsoft.com/office/officeart/2005/8/layout/process1"/>
    <dgm:cxn modelId="{70115FED-351A-4154-A3E9-9D82C6B07481}" type="presOf" srcId="{51A6C3A9-7705-48F9-8BEC-1862DB322B4D}" destId="{F82F55ED-C2B2-4752-AD8B-4A1E5D5C50CC}" srcOrd="0" destOrd="0" presId="urn:microsoft.com/office/officeart/2005/8/layout/process1"/>
    <dgm:cxn modelId="{5057D36A-FC3F-4DAB-AF85-F5660685834E}" type="presOf" srcId="{320A7CB8-52F8-4118-9786-B2F7F884FC85}" destId="{A3E02B2F-66F8-4F2B-A566-5CBED0298EE2}" srcOrd="0"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D4789249-E8BD-45B0-BE0C-798AF0075762}" type="presParOf" srcId="{2F54D46E-1BBE-4386-9446-841672ACA97D}" destId="{9BA71940-5B11-4B63-A823-2E6651DAC1A5}" srcOrd="0" destOrd="0" presId="urn:microsoft.com/office/officeart/2005/8/layout/process1"/>
    <dgm:cxn modelId="{6483D812-8A0B-48F5-B42D-73A924732F80}" type="presParOf" srcId="{2F54D46E-1BBE-4386-9446-841672ACA97D}" destId="{D31292A5-212B-42E9-989D-9EB23166DAB7}" srcOrd="1" destOrd="0" presId="urn:microsoft.com/office/officeart/2005/8/layout/process1"/>
    <dgm:cxn modelId="{937E5EFD-C8C1-49A3-AAAA-A153AEC2844C}" type="presParOf" srcId="{D31292A5-212B-42E9-989D-9EB23166DAB7}" destId="{AAD92D7A-72D4-412D-A816-03CFF240E0CE}" srcOrd="0" destOrd="0" presId="urn:microsoft.com/office/officeart/2005/8/layout/process1"/>
    <dgm:cxn modelId="{D6E2C4FB-894F-410B-A55C-7573638E4853}" type="presParOf" srcId="{2F54D46E-1BBE-4386-9446-841672ACA97D}" destId="{A3E02B2F-66F8-4F2B-A566-5CBED0298EE2}" srcOrd="2" destOrd="0" presId="urn:microsoft.com/office/officeart/2005/8/layout/process1"/>
    <dgm:cxn modelId="{6890BC23-25C6-4797-B2D6-A2859EBA70C8}" type="presParOf" srcId="{2F54D46E-1BBE-4386-9446-841672ACA97D}" destId="{F82F55ED-C2B2-4752-AD8B-4A1E5D5C50CC}" srcOrd="3" destOrd="0" presId="urn:microsoft.com/office/officeart/2005/8/layout/process1"/>
    <dgm:cxn modelId="{10A6D699-4D01-46A4-A0FF-F3C8EC1B500A}" type="presParOf" srcId="{F82F55ED-C2B2-4752-AD8B-4A1E5D5C50CC}" destId="{5386C75B-4AB0-4E74-89E7-DAFE6E6F6CE5}" srcOrd="0" destOrd="0" presId="urn:microsoft.com/office/officeart/2005/8/layout/process1"/>
    <dgm:cxn modelId="{69D73402-E984-4F26-9A30-218F4B70FF70}"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t>Acción 5. Definición de las metas físicas y financieras de los productos y actividades del PP</a:t>
          </a:r>
          <a:endParaRPr lang="es-PE" sz="1200" dirty="0"/>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rPr>
            <a:t>Se  realiza un análisis de la información recogida en la validación, se  consolida y elabora un presupuesto del PP,  así como las metas físicas correspondientes para productos y actividades.</a:t>
          </a:r>
          <a:r>
            <a:rPr kumimoji="0" lang="es-PE" sz="1200" b="0" i="0" u="none" strike="noStrike" cap="none" normalizeH="0" baseline="0" dirty="0" smtClean="0">
              <a:ln>
                <a:noFill/>
              </a:ln>
              <a:solidFill>
                <a:schemeClr val="tx1"/>
              </a:solidFill>
              <a:effectLst/>
              <a:latin typeface="+mn-lt"/>
              <a:cs typeface="Arial" pitchFamily="34" charset="0"/>
            </a:rPr>
            <a:t> </a:t>
          </a:r>
          <a:endParaRPr lang="es-PE" sz="1200" dirty="0">
            <a:solidFill>
              <a:schemeClr val="tx1"/>
            </a:solidFill>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8519">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945208FA-F498-4EE6-A0BE-06773DC93B58}" srcId="{601A1F52-D432-447B-9E2D-E84B95ACEB50}" destId="{653B6615-3C19-405A-ABB8-AE7B413B7B3E}" srcOrd="0" destOrd="0" parTransId="{88B7F21E-04DD-45C9-8F0D-7A5152391EA9}" sibTransId="{05A9BF7B-853C-4754-BF52-62994D7AEB8C}"/>
    <dgm:cxn modelId="{AE8D261D-DFC6-40D5-A8D3-15737A2F3225}" type="presOf" srcId="{601A1F52-D432-447B-9E2D-E84B95ACEB50}" destId="{2F54D46E-1BBE-4386-9446-841672ACA97D}" srcOrd="0" destOrd="0" presId="urn:microsoft.com/office/officeart/2005/8/layout/process1"/>
    <dgm:cxn modelId="{FEB7DB1A-0037-42CB-A65E-C75145995294}" type="presOf" srcId="{05A9BF7B-853C-4754-BF52-62994D7AEB8C}" destId="{D31292A5-212B-42E9-989D-9EB23166DAB7}" srcOrd="0" destOrd="0" presId="urn:microsoft.com/office/officeart/2005/8/layout/process1"/>
    <dgm:cxn modelId="{0C41669B-25C1-4AED-9983-154BE559A392}" srcId="{601A1F52-D432-447B-9E2D-E84B95ACEB50}" destId="{320A7CB8-52F8-4118-9786-B2F7F884FC85}" srcOrd="1" destOrd="0" parTransId="{62E522BE-9097-4CB1-AF13-A4B59A27E27B}" sibTransId="{51A6C3A9-7705-48F9-8BEC-1862DB322B4D}"/>
    <dgm:cxn modelId="{85553234-399F-46C1-A6CC-31CACE1AFDEB}" type="presOf" srcId="{05A9BF7B-853C-4754-BF52-62994D7AEB8C}" destId="{AAD92D7A-72D4-412D-A816-03CFF240E0CE}" srcOrd="1" destOrd="0" presId="urn:microsoft.com/office/officeart/2005/8/layout/process1"/>
    <dgm:cxn modelId="{40323EFA-658D-41C3-AF0D-1AEBE3F5EF16}" type="presOf" srcId="{51A6C3A9-7705-48F9-8BEC-1862DB322B4D}" destId="{F82F55ED-C2B2-4752-AD8B-4A1E5D5C50CC}" srcOrd="0" destOrd="0" presId="urn:microsoft.com/office/officeart/2005/8/layout/process1"/>
    <dgm:cxn modelId="{34B87B1B-B283-4850-95EE-445AC4B5E47D}" type="presOf" srcId="{C9D1432A-C62F-446F-9D10-62ADC5BC5A49}" destId="{DF787874-93A0-4D5B-BA7D-0EA7334EFF04}" srcOrd="0" destOrd="0" presId="urn:microsoft.com/office/officeart/2005/8/layout/process1"/>
    <dgm:cxn modelId="{9E5A71EF-810D-4E95-8B9D-8FE62A3B635B}" type="presOf" srcId="{320A7CB8-52F8-4118-9786-B2F7F884FC85}" destId="{A3E02B2F-66F8-4F2B-A566-5CBED0298EE2}" srcOrd="0"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62F57FFC-2E2A-4040-8301-9FCA2BB4DABA}" type="presOf" srcId="{653B6615-3C19-405A-ABB8-AE7B413B7B3E}" destId="{9BA71940-5B11-4B63-A823-2E6651DAC1A5}" srcOrd="0" destOrd="0" presId="urn:microsoft.com/office/officeart/2005/8/layout/process1"/>
    <dgm:cxn modelId="{48029EF9-FA79-426F-ADD7-72D0E0371BEA}" type="presOf" srcId="{51A6C3A9-7705-48F9-8BEC-1862DB322B4D}" destId="{5386C75B-4AB0-4E74-89E7-DAFE6E6F6CE5}" srcOrd="1" destOrd="0" presId="urn:microsoft.com/office/officeart/2005/8/layout/process1"/>
    <dgm:cxn modelId="{2D2BE1CB-899E-47AD-AF17-AD490F0EDD83}" type="presParOf" srcId="{2F54D46E-1BBE-4386-9446-841672ACA97D}" destId="{9BA71940-5B11-4B63-A823-2E6651DAC1A5}" srcOrd="0" destOrd="0" presId="urn:microsoft.com/office/officeart/2005/8/layout/process1"/>
    <dgm:cxn modelId="{1EB29057-F9BF-403B-A60D-2205660FB4BC}" type="presParOf" srcId="{2F54D46E-1BBE-4386-9446-841672ACA97D}" destId="{D31292A5-212B-42E9-989D-9EB23166DAB7}" srcOrd="1" destOrd="0" presId="urn:microsoft.com/office/officeart/2005/8/layout/process1"/>
    <dgm:cxn modelId="{208D2ED1-E54B-4BDC-BC93-824778CE56FF}" type="presParOf" srcId="{D31292A5-212B-42E9-989D-9EB23166DAB7}" destId="{AAD92D7A-72D4-412D-A816-03CFF240E0CE}" srcOrd="0" destOrd="0" presId="urn:microsoft.com/office/officeart/2005/8/layout/process1"/>
    <dgm:cxn modelId="{2ED277E2-533C-4A20-9BB9-92089211897A}" type="presParOf" srcId="{2F54D46E-1BBE-4386-9446-841672ACA97D}" destId="{A3E02B2F-66F8-4F2B-A566-5CBED0298EE2}" srcOrd="2" destOrd="0" presId="urn:microsoft.com/office/officeart/2005/8/layout/process1"/>
    <dgm:cxn modelId="{2C673EDD-5A2E-44AD-8386-EC1D85DF7AD9}" type="presParOf" srcId="{2F54D46E-1BBE-4386-9446-841672ACA97D}" destId="{F82F55ED-C2B2-4752-AD8B-4A1E5D5C50CC}" srcOrd="3" destOrd="0" presId="urn:microsoft.com/office/officeart/2005/8/layout/process1"/>
    <dgm:cxn modelId="{474D6486-BE63-4A69-B876-1808AE0AABD9}" type="presParOf" srcId="{F82F55ED-C2B2-4752-AD8B-4A1E5D5C50CC}" destId="{5386C75B-4AB0-4E74-89E7-DAFE6E6F6CE5}" srcOrd="0" destOrd="0" presId="urn:microsoft.com/office/officeart/2005/8/layout/process1"/>
    <dgm:cxn modelId="{866767AF-9156-4E49-9790-89D2ED3D22FA}"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1A1F52-D432-447B-9E2D-E84B95ACEB50}" type="doc">
      <dgm:prSet loTypeId="urn:microsoft.com/office/officeart/2005/8/layout/process1" loCatId="process" qsTypeId="urn:microsoft.com/office/officeart/2005/8/quickstyle/simple1" qsCatId="simple" csTypeId="urn:microsoft.com/office/officeart/2005/8/colors/colorful2" csCatId="colorful" phldr="1"/>
      <dgm:spPr/>
    </dgm:pt>
    <dgm:pt modelId="{653B6615-3C19-405A-ABB8-AE7B413B7B3E}">
      <dgm:prSet phldrT="[Texto]" custT="1"/>
      <dgm:spPr/>
      <dgm:t>
        <a:bodyPr/>
        <a:lstStyle/>
        <a:p>
          <a:r>
            <a:rPr lang="es-PE" sz="1200" dirty="0" smtClean="0">
              <a:latin typeface="+mj-lt"/>
            </a:rPr>
            <a:t>Acción 6. Ajuste de metas físicas y financieras con marco presupuestal aprobado</a:t>
          </a:r>
        </a:p>
      </dgm:t>
    </dgm:pt>
    <dgm:pt modelId="{88B7F21E-04DD-45C9-8F0D-7A5152391EA9}" type="parTrans" cxnId="{945208FA-F498-4EE6-A0BE-06773DC93B58}">
      <dgm:prSet/>
      <dgm:spPr/>
      <dgm:t>
        <a:bodyPr/>
        <a:lstStyle/>
        <a:p>
          <a:endParaRPr lang="es-PE" sz="1200"/>
        </a:p>
      </dgm:t>
    </dgm:pt>
    <dgm:pt modelId="{05A9BF7B-853C-4754-BF52-62994D7AEB8C}" type="sibTrans" cxnId="{945208FA-F498-4EE6-A0BE-06773DC93B58}">
      <dgm:prSet custT="1"/>
      <dgm:spPr/>
      <dgm:t>
        <a:bodyPr/>
        <a:lstStyle/>
        <a:p>
          <a:endParaRPr lang="es-PE" sz="1200"/>
        </a:p>
      </dgm:t>
    </dgm:pt>
    <dgm:pt modelId="{320A7CB8-52F8-4118-9786-B2F7F884FC85}">
      <dgm:prSet phldrT="[Texto]" custT="1"/>
      <dgm:spPr/>
      <dgm:t>
        <a:bodyPr/>
        <a:lstStyle/>
        <a:p>
          <a:r>
            <a:rPr lang="es-PE" sz="1200" dirty="0" smtClean="0">
              <a:solidFill>
                <a:schemeClr val="tx1"/>
              </a:solidFill>
              <a:latin typeface="+mj-lt"/>
            </a:rPr>
            <a:t>Generan documentos ejecutivos que permiten  al responsable del PP,  y  entidades publicas, sustentar la formulación del presupuesto  según  metas y prioridades </a:t>
          </a:r>
          <a:endParaRPr lang="es-PE" sz="1200" dirty="0">
            <a:solidFill>
              <a:schemeClr val="tx1"/>
            </a:solidFill>
            <a:latin typeface="+mj-lt"/>
          </a:endParaRPr>
        </a:p>
      </dgm:t>
    </dgm:pt>
    <dgm:pt modelId="{62E522BE-9097-4CB1-AF13-A4B59A27E27B}" type="parTrans" cxnId="{0C41669B-25C1-4AED-9983-154BE559A392}">
      <dgm:prSet/>
      <dgm:spPr/>
      <dgm:t>
        <a:bodyPr/>
        <a:lstStyle/>
        <a:p>
          <a:endParaRPr lang="es-PE" sz="1200"/>
        </a:p>
      </dgm:t>
    </dgm:pt>
    <dgm:pt modelId="{51A6C3A9-7705-48F9-8BEC-1862DB322B4D}" type="sibTrans" cxnId="{0C41669B-25C1-4AED-9983-154BE559A392}">
      <dgm:prSet custT="1"/>
      <dgm:spPr/>
      <dgm:t>
        <a:bodyPr/>
        <a:lstStyle/>
        <a:p>
          <a:endParaRPr lang="es-PE" sz="1200"/>
        </a:p>
      </dgm:t>
    </dgm:pt>
    <dgm:pt modelId="{C9D1432A-C62F-446F-9D10-62ADC5BC5A49}">
      <dgm:prSet phldrT="[Texto]" phldr="1" custT="1"/>
      <dgm:spPr/>
      <dgm:t>
        <a:bodyPr/>
        <a:lstStyle/>
        <a:p>
          <a:endParaRPr lang="es-PE" sz="1200"/>
        </a:p>
      </dgm:t>
    </dgm:pt>
    <dgm:pt modelId="{1793FF07-FC7C-47AD-A85E-016D2F99166D}" type="parTrans" cxnId="{6D8C1835-7053-4C59-9381-FB5CC199DD37}">
      <dgm:prSet/>
      <dgm:spPr/>
      <dgm:t>
        <a:bodyPr/>
        <a:lstStyle/>
        <a:p>
          <a:endParaRPr lang="es-PE" sz="1200"/>
        </a:p>
      </dgm:t>
    </dgm:pt>
    <dgm:pt modelId="{B29FA90F-9313-40B9-B861-17C22F3A11D5}" type="sibTrans" cxnId="{6D8C1835-7053-4C59-9381-FB5CC199DD37}">
      <dgm:prSet/>
      <dgm:spPr/>
      <dgm:t>
        <a:bodyPr/>
        <a:lstStyle/>
        <a:p>
          <a:endParaRPr lang="es-PE" sz="1200"/>
        </a:p>
      </dgm:t>
    </dgm:pt>
    <dgm:pt modelId="{2F54D46E-1BBE-4386-9446-841672ACA97D}" type="pres">
      <dgm:prSet presAssocID="{601A1F52-D432-447B-9E2D-E84B95ACEB50}" presName="Name0" presStyleCnt="0">
        <dgm:presLayoutVars>
          <dgm:dir/>
          <dgm:resizeHandles val="exact"/>
        </dgm:presLayoutVars>
      </dgm:prSet>
      <dgm:spPr/>
    </dgm:pt>
    <dgm:pt modelId="{9BA71940-5B11-4B63-A823-2E6651DAC1A5}" type="pres">
      <dgm:prSet presAssocID="{653B6615-3C19-405A-ABB8-AE7B413B7B3E}" presName="node" presStyleLbl="node1" presStyleIdx="0" presStyleCnt="3">
        <dgm:presLayoutVars>
          <dgm:bulletEnabled val="1"/>
        </dgm:presLayoutVars>
      </dgm:prSet>
      <dgm:spPr/>
      <dgm:t>
        <a:bodyPr/>
        <a:lstStyle/>
        <a:p>
          <a:endParaRPr lang="es-PE"/>
        </a:p>
      </dgm:t>
    </dgm:pt>
    <dgm:pt modelId="{D31292A5-212B-42E9-989D-9EB23166DAB7}" type="pres">
      <dgm:prSet presAssocID="{05A9BF7B-853C-4754-BF52-62994D7AEB8C}" presName="sibTrans" presStyleLbl="sibTrans2D1" presStyleIdx="0" presStyleCnt="2"/>
      <dgm:spPr/>
      <dgm:t>
        <a:bodyPr/>
        <a:lstStyle/>
        <a:p>
          <a:endParaRPr lang="es-ES"/>
        </a:p>
      </dgm:t>
    </dgm:pt>
    <dgm:pt modelId="{AAD92D7A-72D4-412D-A816-03CFF240E0CE}" type="pres">
      <dgm:prSet presAssocID="{05A9BF7B-853C-4754-BF52-62994D7AEB8C}" presName="connectorText" presStyleLbl="sibTrans2D1" presStyleIdx="0" presStyleCnt="2"/>
      <dgm:spPr/>
      <dgm:t>
        <a:bodyPr/>
        <a:lstStyle/>
        <a:p>
          <a:endParaRPr lang="es-ES"/>
        </a:p>
      </dgm:t>
    </dgm:pt>
    <dgm:pt modelId="{A3E02B2F-66F8-4F2B-A566-5CBED0298EE2}" type="pres">
      <dgm:prSet presAssocID="{320A7CB8-52F8-4118-9786-B2F7F884FC85}" presName="node" presStyleLbl="node1" presStyleIdx="1" presStyleCnt="3" custScaleX="178694" custLinFactNeighborY="-3853">
        <dgm:presLayoutVars>
          <dgm:bulletEnabled val="1"/>
        </dgm:presLayoutVars>
      </dgm:prSet>
      <dgm:spPr/>
      <dgm:t>
        <a:bodyPr/>
        <a:lstStyle/>
        <a:p>
          <a:endParaRPr lang="es-PE"/>
        </a:p>
      </dgm:t>
    </dgm:pt>
    <dgm:pt modelId="{F82F55ED-C2B2-4752-AD8B-4A1E5D5C50CC}" type="pres">
      <dgm:prSet presAssocID="{51A6C3A9-7705-48F9-8BEC-1862DB322B4D}" presName="sibTrans" presStyleLbl="sibTrans2D1" presStyleIdx="1" presStyleCnt="2"/>
      <dgm:spPr/>
      <dgm:t>
        <a:bodyPr/>
        <a:lstStyle/>
        <a:p>
          <a:endParaRPr lang="es-ES"/>
        </a:p>
      </dgm:t>
    </dgm:pt>
    <dgm:pt modelId="{5386C75B-4AB0-4E74-89E7-DAFE6E6F6CE5}" type="pres">
      <dgm:prSet presAssocID="{51A6C3A9-7705-48F9-8BEC-1862DB322B4D}" presName="connectorText" presStyleLbl="sibTrans2D1" presStyleIdx="1" presStyleCnt="2"/>
      <dgm:spPr/>
      <dgm:t>
        <a:bodyPr/>
        <a:lstStyle/>
        <a:p>
          <a:endParaRPr lang="es-ES"/>
        </a:p>
      </dgm:t>
    </dgm:pt>
    <dgm:pt modelId="{DF787874-93A0-4D5B-BA7D-0EA7334EFF04}" type="pres">
      <dgm:prSet presAssocID="{C9D1432A-C62F-446F-9D10-62ADC5BC5A49}" presName="node" presStyleLbl="node1" presStyleIdx="2" presStyleCnt="3">
        <dgm:presLayoutVars>
          <dgm:bulletEnabled val="1"/>
        </dgm:presLayoutVars>
      </dgm:prSet>
      <dgm:spPr/>
      <dgm:t>
        <a:bodyPr/>
        <a:lstStyle/>
        <a:p>
          <a:endParaRPr lang="es-ES"/>
        </a:p>
      </dgm:t>
    </dgm:pt>
  </dgm:ptLst>
  <dgm:cxnLst>
    <dgm:cxn modelId="{50B22363-F74A-4A11-AA8A-582D78469AC4}" type="presOf" srcId="{653B6615-3C19-405A-ABB8-AE7B413B7B3E}" destId="{9BA71940-5B11-4B63-A823-2E6651DAC1A5}" srcOrd="0" destOrd="0" presId="urn:microsoft.com/office/officeart/2005/8/layout/process1"/>
    <dgm:cxn modelId="{8D553BDE-614A-431A-95C6-D1B1EEA5B506}" type="presOf" srcId="{51A6C3A9-7705-48F9-8BEC-1862DB322B4D}" destId="{F82F55ED-C2B2-4752-AD8B-4A1E5D5C50CC}" srcOrd="0" destOrd="0" presId="urn:microsoft.com/office/officeart/2005/8/layout/process1"/>
    <dgm:cxn modelId="{945208FA-F498-4EE6-A0BE-06773DC93B58}" srcId="{601A1F52-D432-447B-9E2D-E84B95ACEB50}" destId="{653B6615-3C19-405A-ABB8-AE7B413B7B3E}" srcOrd="0" destOrd="0" parTransId="{88B7F21E-04DD-45C9-8F0D-7A5152391EA9}" sibTransId="{05A9BF7B-853C-4754-BF52-62994D7AEB8C}"/>
    <dgm:cxn modelId="{FB26E172-ECFB-462F-842F-9BF6BF1A7F03}" type="presOf" srcId="{05A9BF7B-853C-4754-BF52-62994D7AEB8C}" destId="{D31292A5-212B-42E9-989D-9EB23166DAB7}" srcOrd="0" destOrd="0" presId="urn:microsoft.com/office/officeart/2005/8/layout/process1"/>
    <dgm:cxn modelId="{0C41669B-25C1-4AED-9983-154BE559A392}" srcId="{601A1F52-D432-447B-9E2D-E84B95ACEB50}" destId="{320A7CB8-52F8-4118-9786-B2F7F884FC85}" srcOrd="1" destOrd="0" parTransId="{62E522BE-9097-4CB1-AF13-A4B59A27E27B}" sibTransId="{51A6C3A9-7705-48F9-8BEC-1862DB322B4D}"/>
    <dgm:cxn modelId="{CC59AAE7-D9F1-4A42-8035-D00DF99FAAF3}" type="presOf" srcId="{C9D1432A-C62F-446F-9D10-62ADC5BC5A49}" destId="{DF787874-93A0-4D5B-BA7D-0EA7334EFF04}" srcOrd="0" destOrd="0" presId="urn:microsoft.com/office/officeart/2005/8/layout/process1"/>
    <dgm:cxn modelId="{8D14D7FE-98A8-440A-9C19-12E1F52A2322}" type="presOf" srcId="{51A6C3A9-7705-48F9-8BEC-1862DB322B4D}" destId="{5386C75B-4AB0-4E74-89E7-DAFE6E6F6CE5}" srcOrd="1" destOrd="0" presId="urn:microsoft.com/office/officeart/2005/8/layout/process1"/>
    <dgm:cxn modelId="{B4BAB79D-26C5-464B-ACF6-6925A0858693}" type="presOf" srcId="{320A7CB8-52F8-4118-9786-B2F7F884FC85}" destId="{A3E02B2F-66F8-4F2B-A566-5CBED0298EE2}" srcOrd="0" destOrd="0" presId="urn:microsoft.com/office/officeart/2005/8/layout/process1"/>
    <dgm:cxn modelId="{6D8C1835-7053-4C59-9381-FB5CC199DD37}" srcId="{601A1F52-D432-447B-9E2D-E84B95ACEB50}" destId="{C9D1432A-C62F-446F-9D10-62ADC5BC5A49}" srcOrd="2" destOrd="0" parTransId="{1793FF07-FC7C-47AD-A85E-016D2F99166D}" sibTransId="{B29FA90F-9313-40B9-B861-17C22F3A11D5}"/>
    <dgm:cxn modelId="{43AA1ED3-ED72-460D-85B5-8FBF2BFE242B}" type="presOf" srcId="{601A1F52-D432-447B-9E2D-E84B95ACEB50}" destId="{2F54D46E-1BBE-4386-9446-841672ACA97D}" srcOrd="0" destOrd="0" presId="urn:microsoft.com/office/officeart/2005/8/layout/process1"/>
    <dgm:cxn modelId="{390E6621-C040-4AD9-81AF-BDDAA8CD108B}" type="presOf" srcId="{05A9BF7B-853C-4754-BF52-62994D7AEB8C}" destId="{AAD92D7A-72D4-412D-A816-03CFF240E0CE}" srcOrd="1" destOrd="0" presId="urn:microsoft.com/office/officeart/2005/8/layout/process1"/>
    <dgm:cxn modelId="{DCF5EFC5-823B-4980-A103-4D9995F00082}" type="presParOf" srcId="{2F54D46E-1BBE-4386-9446-841672ACA97D}" destId="{9BA71940-5B11-4B63-A823-2E6651DAC1A5}" srcOrd="0" destOrd="0" presId="urn:microsoft.com/office/officeart/2005/8/layout/process1"/>
    <dgm:cxn modelId="{0F49A60E-7D93-47B0-8EED-30E8D498FBB8}" type="presParOf" srcId="{2F54D46E-1BBE-4386-9446-841672ACA97D}" destId="{D31292A5-212B-42E9-989D-9EB23166DAB7}" srcOrd="1" destOrd="0" presId="urn:microsoft.com/office/officeart/2005/8/layout/process1"/>
    <dgm:cxn modelId="{F038FC6E-39FA-498B-8984-A2A56BECAD25}" type="presParOf" srcId="{D31292A5-212B-42E9-989D-9EB23166DAB7}" destId="{AAD92D7A-72D4-412D-A816-03CFF240E0CE}" srcOrd="0" destOrd="0" presId="urn:microsoft.com/office/officeart/2005/8/layout/process1"/>
    <dgm:cxn modelId="{0D5B0129-397F-4FF8-8099-FF7DBECEABCF}" type="presParOf" srcId="{2F54D46E-1BBE-4386-9446-841672ACA97D}" destId="{A3E02B2F-66F8-4F2B-A566-5CBED0298EE2}" srcOrd="2" destOrd="0" presId="urn:microsoft.com/office/officeart/2005/8/layout/process1"/>
    <dgm:cxn modelId="{8BB69BB8-EA8E-4F9A-A85A-3E120A6D2DFE}" type="presParOf" srcId="{2F54D46E-1BBE-4386-9446-841672ACA97D}" destId="{F82F55ED-C2B2-4752-AD8B-4A1E5D5C50CC}" srcOrd="3" destOrd="0" presId="urn:microsoft.com/office/officeart/2005/8/layout/process1"/>
    <dgm:cxn modelId="{9CABF8AA-07AC-4EF1-B960-C79DDD1B4B84}" type="presParOf" srcId="{F82F55ED-C2B2-4752-AD8B-4A1E5D5C50CC}" destId="{5386C75B-4AB0-4E74-89E7-DAFE6E6F6CE5}" srcOrd="0" destOrd="0" presId="urn:microsoft.com/office/officeart/2005/8/layout/process1"/>
    <dgm:cxn modelId="{0C0505E4-7867-4746-B17F-EE3769B24680}" type="presParOf" srcId="{2F54D46E-1BBE-4386-9446-841672ACA97D}" destId="{DF787874-93A0-4D5B-BA7D-0EA7334EFF04}"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5453-DFDD-4931-A90A-860CD4FCB21A}">
      <dsp:nvSpPr>
        <dsp:cNvPr id="0" name=""/>
        <dsp:cNvSpPr/>
      </dsp:nvSpPr>
      <dsp:spPr>
        <a:xfrm>
          <a:off x="3976"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 Diagnóstico</a:t>
          </a:r>
          <a:endParaRPr lang="es-ES" sz="1300" kern="1200" dirty="0"/>
        </a:p>
      </dsp:txBody>
      <dsp:txXfrm>
        <a:off x="25639" y="203498"/>
        <a:ext cx="1189398" cy="696308"/>
      </dsp:txXfrm>
    </dsp:sp>
    <dsp:sp modelId="{B0D6B97E-153F-42A5-B7AD-3E60ADDE7241}">
      <dsp:nvSpPr>
        <dsp:cNvPr id="0" name=""/>
        <dsp:cNvSpPr/>
      </dsp:nvSpPr>
      <dsp:spPr>
        <a:xfrm>
          <a:off x="1359973"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359973" y="459938"/>
        <a:ext cx="182936" cy="183429"/>
      </dsp:txXfrm>
    </dsp:sp>
    <dsp:sp modelId="{B57EA0D0-8CD1-4A8D-BD6C-2BA30543F8AB}">
      <dsp:nvSpPr>
        <dsp:cNvPr id="0" name=""/>
        <dsp:cNvSpPr/>
      </dsp:nvSpPr>
      <dsp:spPr>
        <a:xfrm>
          <a:off x="1729790"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Contenidos</a:t>
          </a:r>
          <a:endParaRPr lang="es-ES" sz="1300" kern="1200" dirty="0"/>
        </a:p>
      </dsp:txBody>
      <dsp:txXfrm>
        <a:off x="1751453" y="203498"/>
        <a:ext cx="1189398" cy="696308"/>
      </dsp:txXfrm>
    </dsp:sp>
    <dsp:sp modelId="{88B849BE-53F0-439D-9E94-A53E11B6C691}">
      <dsp:nvSpPr>
        <dsp:cNvPr id="0" name=""/>
        <dsp:cNvSpPr/>
      </dsp:nvSpPr>
      <dsp:spPr>
        <a:xfrm>
          <a:off x="3085786"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085786" y="459938"/>
        <a:ext cx="182936" cy="183429"/>
      </dsp:txXfrm>
    </dsp:sp>
    <dsp:sp modelId="{997698B4-EB7D-4ED2-ACE0-51A38DD69096}">
      <dsp:nvSpPr>
        <dsp:cNvPr id="0" name=""/>
        <dsp:cNvSpPr/>
      </dsp:nvSpPr>
      <dsp:spPr>
        <a:xfrm>
          <a:off x="3455603"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Matriz</a:t>
          </a:r>
          <a:endParaRPr lang="es-ES" sz="1300" kern="1200" dirty="0"/>
        </a:p>
      </dsp:txBody>
      <dsp:txXfrm>
        <a:off x="3477266" y="203498"/>
        <a:ext cx="1189398" cy="696308"/>
      </dsp:txXfrm>
    </dsp:sp>
    <dsp:sp modelId="{A3A42CDC-A91E-4F73-B81E-7499397D36AC}">
      <dsp:nvSpPr>
        <dsp:cNvPr id="0" name=""/>
        <dsp:cNvSpPr/>
      </dsp:nvSpPr>
      <dsp:spPr>
        <a:xfrm>
          <a:off x="4811600"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811600" y="459938"/>
        <a:ext cx="182936" cy="183429"/>
      </dsp:txXfrm>
    </dsp:sp>
    <dsp:sp modelId="{07BF55F7-E762-451E-8EA3-5B83472487F8}">
      <dsp:nvSpPr>
        <dsp:cNvPr id="0" name=""/>
        <dsp:cNvSpPr/>
      </dsp:nvSpPr>
      <dsp:spPr>
        <a:xfrm>
          <a:off x="5181417"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Programación física y financiera</a:t>
          </a:r>
          <a:endParaRPr lang="es-ES" sz="1300" kern="1200" dirty="0"/>
        </a:p>
      </dsp:txBody>
      <dsp:txXfrm>
        <a:off x="5203080" y="203498"/>
        <a:ext cx="1189398" cy="696308"/>
      </dsp:txXfrm>
    </dsp:sp>
    <dsp:sp modelId="{5037384E-04E1-4979-86AA-ABED78AB8123}">
      <dsp:nvSpPr>
        <dsp:cNvPr id="0" name=""/>
        <dsp:cNvSpPr/>
      </dsp:nvSpPr>
      <dsp:spPr>
        <a:xfrm>
          <a:off x="6537414" y="398795"/>
          <a:ext cx="261337" cy="30571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6537414" y="459938"/>
        <a:ext cx="182936" cy="183429"/>
      </dsp:txXfrm>
    </dsp:sp>
    <dsp:sp modelId="{1E06AB83-8E66-4B9A-A279-C168072ECDA2}">
      <dsp:nvSpPr>
        <dsp:cNvPr id="0" name=""/>
        <dsp:cNvSpPr/>
      </dsp:nvSpPr>
      <dsp:spPr>
        <a:xfrm>
          <a:off x="6907231" y="181835"/>
          <a:ext cx="1232724" cy="7396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Seguimiento y Evaluación</a:t>
          </a:r>
          <a:endParaRPr lang="es-ES" sz="1300" kern="1200" dirty="0"/>
        </a:p>
      </dsp:txBody>
      <dsp:txXfrm>
        <a:off x="6928894" y="203498"/>
        <a:ext cx="1189398" cy="6963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BF5A-C120-4E17-A720-8CBD2FCFCBD4}">
      <dsp:nvSpPr>
        <dsp:cNvPr id="0" name=""/>
        <dsp:cNvSpPr/>
      </dsp:nvSpPr>
      <dsp:spPr>
        <a:xfrm>
          <a:off x="0" y="242643"/>
          <a:ext cx="3239999" cy="8311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8. Revisión de la ejecución del ejercicio anterior y ajuste de las metas del ejercicio vigente con marco presupuestal </a:t>
          </a:r>
          <a:endParaRPr lang="es-PE" sz="1200" kern="1200" dirty="0"/>
        </a:p>
      </dsp:txBody>
      <dsp:txXfrm>
        <a:off x="24345" y="266988"/>
        <a:ext cx="3191309" cy="782499"/>
      </dsp:txXfrm>
    </dsp:sp>
    <dsp:sp modelId="{1AC87035-1055-48C7-B2C4-59D5972E3FC2}">
      <dsp:nvSpPr>
        <dsp:cNvPr id="0" name=""/>
        <dsp:cNvSpPr/>
      </dsp:nvSpPr>
      <dsp:spPr>
        <a:xfrm>
          <a:off x="3386737" y="478237"/>
          <a:ext cx="461213" cy="3600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PE" sz="1600" kern="1200"/>
        </a:p>
      </dsp:txBody>
      <dsp:txXfrm>
        <a:off x="3386737" y="550237"/>
        <a:ext cx="353213" cy="216000"/>
      </dsp:txXfrm>
    </dsp:sp>
    <dsp:sp modelId="{DF7FE32D-36A2-4DFB-9C20-0DE46975BB4C}">
      <dsp:nvSpPr>
        <dsp:cNvPr id="0" name=""/>
        <dsp:cNvSpPr/>
      </dsp:nvSpPr>
      <dsp:spPr>
        <a:xfrm>
          <a:off x="3961516" y="219226"/>
          <a:ext cx="3197240" cy="878023"/>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Programar las metas físicas y financieras, de manera consistente con los instrumentos de gestión de cada pliego</a:t>
          </a:r>
          <a:endParaRPr lang="es-PE" sz="1200" kern="1200" dirty="0">
            <a:solidFill>
              <a:schemeClr val="tx1"/>
            </a:solidFill>
          </a:endParaRPr>
        </a:p>
      </dsp:txBody>
      <dsp:txXfrm>
        <a:off x="3987232" y="244942"/>
        <a:ext cx="3145808" cy="826591"/>
      </dsp:txXfrm>
    </dsp:sp>
    <dsp:sp modelId="{43F4CB24-7D92-4E2F-A956-10A716B3E0C2}">
      <dsp:nvSpPr>
        <dsp:cNvPr id="0" name=""/>
        <dsp:cNvSpPr/>
      </dsp:nvSpPr>
      <dsp:spPr>
        <a:xfrm>
          <a:off x="7216207" y="511405"/>
          <a:ext cx="121795" cy="293664"/>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a:off x="7216207" y="570138"/>
        <a:ext cx="85257" cy="176198"/>
      </dsp:txXfrm>
    </dsp:sp>
    <dsp:sp modelId="{E78BED67-25BD-4689-AFC8-8857D6A14A88}">
      <dsp:nvSpPr>
        <dsp:cNvPr id="0" name=""/>
        <dsp:cNvSpPr/>
      </dsp:nvSpPr>
      <dsp:spPr>
        <a:xfrm>
          <a:off x="7388559" y="35110"/>
          <a:ext cx="672125" cy="1246254"/>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s-PE" sz="800" kern="1200" dirty="0"/>
        </a:p>
      </dsp:txBody>
      <dsp:txXfrm>
        <a:off x="7408245" y="54796"/>
        <a:ext cx="632753" cy="12068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BF5A-C120-4E17-A720-8CBD2FCFCBD4}">
      <dsp:nvSpPr>
        <dsp:cNvPr id="0" name=""/>
        <dsp:cNvSpPr/>
      </dsp:nvSpPr>
      <dsp:spPr>
        <a:xfrm>
          <a:off x="0" y="238097"/>
          <a:ext cx="3236389" cy="9122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9. Revisión de avance ejecución acumulada de los PP en los meses de marzo y setiembre e identificación de acciones correctivas y responsables de su ejecución</a:t>
          </a:r>
          <a:endParaRPr lang="es-PE" sz="1200" kern="1200" dirty="0"/>
        </a:p>
      </dsp:txBody>
      <dsp:txXfrm>
        <a:off x="26720" y="264817"/>
        <a:ext cx="3182949" cy="858849"/>
      </dsp:txXfrm>
    </dsp:sp>
    <dsp:sp modelId="{1AC87035-1055-48C7-B2C4-59D5972E3FC2}">
      <dsp:nvSpPr>
        <dsp:cNvPr id="0" name=""/>
        <dsp:cNvSpPr/>
      </dsp:nvSpPr>
      <dsp:spPr>
        <a:xfrm>
          <a:off x="3372013" y="504053"/>
          <a:ext cx="444411" cy="3803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3372013" y="580128"/>
        <a:ext cx="330298" cy="228226"/>
      </dsp:txXfrm>
    </dsp:sp>
    <dsp:sp modelId="{DF7FE32D-36A2-4DFB-9C20-0DE46975BB4C}">
      <dsp:nvSpPr>
        <dsp:cNvPr id="0" name=""/>
        <dsp:cNvSpPr/>
      </dsp:nvSpPr>
      <dsp:spPr>
        <a:xfrm>
          <a:off x="3939042" y="256856"/>
          <a:ext cx="3225617" cy="874771"/>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Retroalimentar la ejecución presupuestal y realizar las acciones correctivas del caso</a:t>
          </a:r>
          <a:endParaRPr lang="es-PE" sz="1200" kern="1200" dirty="0">
            <a:solidFill>
              <a:schemeClr val="tx1"/>
            </a:solidFill>
          </a:endParaRPr>
        </a:p>
      </dsp:txBody>
      <dsp:txXfrm>
        <a:off x="3964663" y="282477"/>
        <a:ext cx="3174375" cy="823529"/>
      </dsp:txXfrm>
    </dsp:sp>
    <dsp:sp modelId="{43F4CB24-7D92-4E2F-A956-10A716B3E0C2}">
      <dsp:nvSpPr>
        <dsp:cNvPr id="0" name=""/>
        <dsp:cNvSpPr/>
      </dsp:nvSpPr>
      <dsp:spPr>
        <a:xfrm>
          <a:off x="7167302" y="584846"/>
          <a:ext cx="5601" cy="218790"/>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7167302" y="628604"/>
        <a:ext cx="3921" cy="131274"/>
      </dsp:txXfrm>
    </dsp:sp>
    <dsp:sp modelId="{E78BED67-25BD-4689-AFC8-8857D6A14A88}">
      <dsp:nvSpPr>
        <dsp:cNvPr id="0" name=""/>
        <dsp:cNvSpPr/>
      </dsp:nvSpPr>
      <dsp:spPr>
        <a:xfrm>
          <a:off x="7175229" y="28551"/>
          <a:ext cx="882220" cy="1331381"/>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7201068" y="54390"/>
        <a:ext cx="830542" cy="12797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BF5A-C120-4E17-A720-8CBD2FCFCBD4}">
      <dsp:nvSpPr>
        <dsp:cNvPr id="0" name=""/>
        <dsp:cNvSpPr/>
      </dsp:nvSpPr>
      <dsp:spPr>
        <a:xfrm>
          <a:off x="7468" y="152746"/>
          <a:ext cx="3236283" cy="8441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10. Evaluación presupuestal semestral y anual del PP</a:t>
          </a:r>
          <a:endParaRPr lang="es-PE" sz="1200" kern="1200" dirty="0"/>
        </a:p>
      </dsp:txBody>
      <dsp:txXfrm>
        <a:off x="32191" y="177469"/>
        <a:ext cx="3186837" cy="794670"/>
      </dsp:txXfrm>
    </dsp:sp>
    <dsp:sp modelId="{1AC87035-1055-48C7-B2C4-59D5972E3FC2}">
      <dsp:nvSpPr>
        <dsp:cNvPr id="0" name=""/>
        <dsp:cNvSpPr/>
      </dsp:nvSpPr>
      <dsp:spPr>
        <a:xfrm>
          <a:off x="3354945" y="360956"/>
          <a:ext cx="436951" cy="4276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3354945" y="446495"/>
        <a:ext cx="308642" cy="256618"/>
      </dsp:txXfrm>
    </dsp:sp>
    <dsp:sp modelId="{DF7FE32D-36A2-4DFB-9C20-0DE46975BB4C}">
      <dsp:nvSpPr>
        <dsp:cNvPr id="0" name=""/>
        <dsp:cNvSpPr/>
      </dsp:nvSpPr>
      <dsp:spPr>
        <a:xfrm>
          <a:off x="3926052" y="142804"/>
          <a:ext cx="3316321" cy="864001"/>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b="0" kern="1200" dirty="0" smtClean="0">
              <a:solidFill>
                <a:schemeClr val="tx1"/>
              </a:solidFill>
            </a:rPr>
            <a:t>Evaluación presupuestal física y financiera de los PP (consistencia de la información de los indicadores  de desempeño y producción física) del PP.</a:t>
          </a:r>
          <a:endParaRPr lang="es-PE" sz="1200" b="0" kern="1200" dirty="0">
            <a:solidFill>
              <a:schemeClr val="tx1"/>
            </a:solidFill>
          </a:endParaRPr>
        </a:p>
      </dsp:txBody>
      <dsp:txXfrm>
        <a:off x="3951358" y="168110"/>
        <a:ext cx="3265709" cy="813389"/>
      </dsp:txXfrm>
    </dsp:sp>
    <dsp:sp modelId="{43F4CB24-7D92-4E2F-A956-10A716B3E0C2}">
      <dsp:nvSpPr>
        <dsp:cNvPr id="0" name=""/>
        <dsp:cNvSpPr/>
      </dsp:nvSpPr>
      <dsp:spPr>
        <a:xfrm>
          <a:off x="7416715" y="360956"/>
          <a:ext cx="369604" cy="427696"/>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7416715" y="446495"/>
        <a:ext cx="258723" cy="256618"/>
      </dsp:txXfrm>
    </dsp:sp>
    <dsp:sp modelId="{E78BED67-25BD-4689-AFC8-8857D6A14A88}">
      <dsp:nvSpPr>
        <dsp:cNvPr id="0" name=""/>
        <dsp:cNvSpPr/>
      </dsp:nvSpPr>
      <dsp:spPr>
        <a:xfrm flipH="1">
          <a:off x="7939740" y="68842"/>
          <a:ext cx="189497" cy="1011924"/>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7945290" y="74392"/>
        <a:ext cx="178397" cy="100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755D3-94BE-4F1F-A85D-F052F015726C}">
      <dsp:nvSpPr>
        <dsp:cNvPr id="0" name=""/>
        <dsp:cNvSpPr/>
      </dsp:nvSpPr>
      <dsp:spPr>
        <a:xfrm>
          <a:off x="421008" y="2240"/>
          <a:ext cx="1683725" cy="1201419"/>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1. </a:t>
          </a:r>
          <a:r>
            <a:rPr lang="es-PE" sz="1050" b="1" kern="1200" dirty="0" smtClean="0"/>
            <a:t>Difusión de la lógica del diseño del PP</a:t>
          </a:r>
          <a:endParaRPr lang="es-PE" sz="1050" b="1" kern="1200" dirty="0"/>
        </a:p>
      </dsp:txBody>
      <dsp:txXfrm>
        <a:off x="456196" y="37428"/>
        <a:ext cx="1613349" cy="1131043"/>
      </dsp:txXfrm>
    </dsp:sp>
    <dsp:sp modelId="{4FA295B5-4FDE-4776-9D0D-BB4B51B12ECC}">
      <dsp:nvSpPr>
        <dsp:cNvPr id="0" name=""/>
        <dsp:cNvSpPr/>
      </dsp:nvSpPr>
      <dsp:spPr>
        <a:xfrm>
          <a:off x="2220131" y="440344"/>
          <a:ext cx="278002"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2220131" y="505386"/>
        <a:ext cx="194601" cy="195126"/>
      </dsp:txXfrm>
    </dsp:sp>
    <dsp:sp modelId="{F7BF9AB4-FB9E-48C2-B23A-DD527A068B27}">
      <dsp:nvSpPr>
        <dsp:cNvPr id="0" name=""/>
        <dsp:cNvSpPr/>
      </dsp:nvSpPr>
      <dsp:spPr>
        <a:xfrm>
          <a:off x="2629267" y="2240"/>
          <a:ext cx="1557313" cy="1201419"/>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t>2. </a:t>
          </a:r>
          <a:r>
            <a:rPr lang="es-PE" sz="1050" b="1" kern="1200" dirty="0" smtClean="0"/>
            <a:t>Validación de modelos operacionales y tipología de proyectos</a:t>
          </a:r>
          <a:endParaRPr lang="es-PE" sz="1050" b="1" kern="1200" dirty="0"/>
        </a:p>
      </dsp:txBody>
      <dsp:txXfrm>
        <a:off x="2664455" y="37428"/>
        <a:ext cx="1486937" cy="1131043"/>
      </dsp:txXfrm>
    </dsp:sp>
    <dsp:sp modelId="{03BC1D9E-20F6-4956-A91D-E232EB564CF3}">
      <dsp:nvSpPr>
        <dsp:cNvPr id="0" name=""/>
        <dsp:cNvSpPr/>
      </dsp:nvSpPr>
      <dsp:spPr>
        <a:xfrm>
          <a:off x="4301978" y="440344"/>
          <a:ext cx="278002"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4301978" y="505386"/>
        <a:ext cx="194601" cy="195126"/>
      </dsp:txXfrm>
    </dsp:sp>
    <dsp:sp modelId="{385D6A88-9EAA-4A22-9DE5-0EBB8A5C2DD7}">
      <dsp:nvSpPr>
        <dsp:cNvPr id="0" name=""/>
        <dsp:cNvSpPr/>
      </dsp:nvSpPr>
      <dsp:spPr>
        <a:xfrm>
          <a:off x="4711114" y="2240"/>
          <a:ext cx="1311333" cy="1201419"/>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bg1"/>
              </a:solidFill>
            </a:rPr>
            <a:t>3 . Difusión del diseño del PP a ser considerado en la formulación del presupuesto del año XX</a:t>
          </a:r>
          <a:endParaRPr lang="es-PE" sz="1050" b="1" kern="1200" dirty="0">
            <a:solidFill>
              <a:schemeClr val="bg1"/>
            </a:solidFill>
          </a:endParaRPr>
        </a:p>
      </dsp:txBody>
      <dsp:txXfrm>
        <a:off x="4746302" y="37428"/>
        <a:ext cx="1240957" cy="1131043"/>
      </dsp:txXfrm>
    </dsp:sp>
    <dsp:sp modelId="{1DDBF6D1-BA1B-4FF3-B9D5-793E2243A5BE}">
      <dsp:nvSpPr>
        <dsp:cNvPr id="0" name=""/>
        <dsp:cNvSpPr/>
      </dsp:nvSpPr>
      <dsp:spPr>
        <a:xfrm rot="21597607">
          <a:off x="6141845" y="439705"/>
          <a:ext cx="287642"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6141845" y="504777"/>
        <a:ext cx="201349" cy="195126"/>
      </dsp:txXfrm>
    </dsp:sp>
    <dsp:sp modelId="{8C407E2E-7C55-40B4-8306-2D3E276039BB}">
      <dsp:nvSpPr>
        <dsp:cNvPr id="0" name=""/>
        <dsp:cNvSpPr/>
      </dsp:nvSpPr>
      <dsp:spPr>
        <a:xfrm>
          <a:off x="6565168" y="949"/>
          <a:ext cx="1311333" cy="120141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solidFill>
                <a:schemeClr val="bg1"/>
              </a:solidFill>
            </a:rPr>
            <a:t>4. </a:t>
          </a:r>
          <a:r>
            <a:rPr lang="es-PE" sz="1050" b="1" kern="1200" dirty="0" smtClean="0">
              <a:solidFill>
                <a:schemeClr val="bg1"/>
              </a:solidFill>
            </a:rPr>
            <a:t>Propuesta de las metas de los indicadores de desempeño de resultado y productos por el PP</a:t>
          </a:r>
          <a:endParaRPr lang="es-PE" sz="1050" b="1" kern="1200" dirty="0">
            <a:solidFill>
              <a:schemeClr val="bg1"/>
            </a:solidFill>
          </a:endParaRPr>
        </a:p>
      </dsp:txBody>
      <dsp:txXfrm>
        <a:off x="6600356" y="36137"/>
        <a:ext cx="1240957" cy="1131043"/>
      </dsp:txXfrm>
    </dsp:sp>
    <dsp:sp modelId="{0A7067DC-0C0F-4DBE-B394-E79A1FF76045}">
      <dsp:nvSpPr>
        <dsp:cNvPr id="0" name=""/>
        <dsp:cNvSpPr/>
      </dsp:nvSpPr>
      <dsp:spPr>
        <a:xfrm rot="5435233">
          <a:off x="7059927" y="1317758"/>
          <a:ext cx="303804"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PE" sz="1600" kern="1200"/>
        </a:p>
      </dsp:txBody>
      <dsp:txXfrm rot="-5400000">
        <a:off x="7114733" y="1328464"/>
        <a:ext cx="195126" cy="212663"/>
      </dsp:txXfrm>
    </dsp:sp>
    <dsp:sp modelId="{095E072B-1CB8-44F0-B32D-B756A1E89217}">
      <dsp:nvSpPr>
        <dsp:cNvPr id="0" name=""/>
        <dsp:cNvSpPr/>
      </dsp:nvSpPr>
      <dsp:spPr>
        <a:xfrm>
          <a:off x="6546980" y="1775554"/>
          <a:ext cx="1311333" cy="1201419"/>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kern="1200" dirty="0" smtClean="0">
              <a:solidFill>
                <a:schemeClr val="tx1"/>
              </a:solidFill>
            </a:rPr>
            <a:t>5. </a:t>
          </a:r>
          <a:r>
            <a:rPr lang="es-PE" sz="1050" b="1" kern="1200" dirty="0" smtClean="0">
              <a:solidFill>
                <a:schemeClr val="tx1"/>
              </a:solidFill>
            </a:rPr>
            <a:t>Definición de las metas físicas y financieras</a:t>
          </a:r>
          <a:endParaRPr lang="es-PE" sz="1050" b="1" kern="1200" dirty="0">
            <a:solidFill>
              <a:schemeClr val="tx1"/>
            </a:solidFill>
          </a:endParaRPr>
        </a:p>
      </dsp:txBody>
      <dsp:txXfrm>
        <a:off x="6582168" y="1810742"/>
        <a:ext cx="1240957" cy="1131043"/>
      </dsp:txXfrm>
    </dsp:sp>
    <dsp:sp modelId="{F499B60D-4991-4244-8CA9-CD5B2281DDE5}">
      <dsp:nvSpPr>
        <dsp:cNvPr id="0" name=""/>
        <dsp:cNvSpPr/>
      </dsp:nvSpPr>
      <dsp:spPr>
        <a:xfrm rot="10800000">
          <a:off x="6153580" y="2213659"/>
          <a:ext cx="278002"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rot="10800000">
        <a:off x="6236981" y="2278701"/>
        <a:ext cx="194601" cy="195126"/>
      </dsp:txXfrm>
    </dsp:sp>
    <dsp:sp modelId="{24009A12-1774-47DD-A195-0F094DBCE8FA}">
      <dsp:nvSpPr>
        <dsp:cNvPr id="0" name=""/>
        <dsp:cNvSpPr/>
      </dsp:nvSpPr>
      <dsp:spPr>
        <a:xfrm>
          <a:off x="4711114" y="1775554"/>
          <a:ext cx="1311333" cy="1201419"/>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rPr>
            <a:t>6. Ajuste de metas físicas </a:t>
          </a:r>
          <a:r>
            <a:rPr lang="es-PE" sz="1050" b="1" kern="1200" dirty="0" smtClean="0">
              <a:solidFill>
                <a:schemeClr val="tx1"/>
              </a:solidFill>
              <a:effectLst/>
            </a:rPr>
            <a:t>y financieras </a:t>
          </a:r>
          <a:r>
            <a:rPr lang="es-PE" sz="1050" b="1" kern="1200" dirty="0" smtClean="0">
              <a:solidFill>
                <a:schemeClr val="tx1"/>
              </a:solidFill>
            </a:rPr>
            <a:t>con marco presupuestal aprobado</a:t>
          </a:r>
          <a:endParaRPr lang="es-PE" sz="1050" b="1" kern="1200" dirty="0">
            <a:solidFill>
              <a:schemeClr val="tx1"/>
            </a:solidFill>
          </a:endParaRPr>
        </a:p>
      </dsp:txBody>
      <dsp:txXfrm>
        <a:off x="4746302" y="1810742"/>
        <a:ext cx="1240957" cy="1131043"/>
      </dsp:txXfrm>
    </dsp:sp>
    <dsp:sp modelId="{9D51FE77-FEA3-4212-88C9-7BCE64C6A32E}">
      <dsp:nvSpPr>
        <dsp:cNvPr id="0" name=""/>
        <dsp:cNvSpPr/>
      </dsp:nvSpPr>
      <dsp:spPr>
        <a:xfrm rot="10800000">
          <a:off x="4317714" y="2213659"/>
          <a:ext cx="278002"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rot="10800000">
        <a:off x="4401115" y="2278701"/>
        <a:ext cx="194601" cy="195126"/>
      </dsp:txXfrm>
    </dsp:sp>
    <dsp:sp modelId="{ECCB97A4-C30B-4F9B-B5F5-5C732D53B915}">
      <dsp:nvSpPr>
        <dsp:cNvPr id="0" name=""/>
        <dsp:cNvSpPr/>
      </dsp:nvSpPr>
      <dsp:spPr>
        <a:xfrm>
          <a:off x="2465023" y="1728193"/>
          <a:ext cx="1721557" cy="1296142"/>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effectLst/>
            </a:rPr>
            <a:t>7. Consolidación de la formulación del presupuesto del PP para el ejercicio _____ en documentos ejecutivos</a:t>
          </a:r>
          <a:endParaRPr lang="es-PE" sz="1050" b="1" kern="1200" dirty="0">
            <a:solidFill>
              <a:schemeClr val="tx1"/>
            </a:solidFill>
            <a:effectLst/>
          </a:endParaRPr>
        </a:p>
      </dsp:txBody>
      <dsp:txXfrm>
        <a:off x="2502986" y="1766156"/>
        <a:ext cx="1645631" cy="1220216"/>
      </dsp:txXfrm>
    </dsp:sp>
    <dsp:sp modelId="{04D35B27-0DBB-4381-8E51-9BC44B10D93F}">
      <dsp:nvSpPr>
        <dsp:cNvPr id="0" name=""/>
        <dsp:cNvSpPr/>
      </dsp:nvSpPr>
      <dsp:spPr>
        <a:xfrm rot="10800000">
          <a:off x="2071623" y="2213659"/>
          <a:ext cx="278002" cy="32521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rot="10800000">
        <a:off x="2155024" y="2278701"/>
        <a:ext cx="194601" cy="195126"/>
      </dsp:txXfrm>
    </dsp:sp>
    <dsp:sp modelId="{E799D288-C0B0-4FE2-95F5-D6824BC6C77A}">
      <dsp:nvSpPr>
        <dsp:cNvPr id="0" name=""/>
        <dsp:cNvSpPr/>
      </dsp:nvSpPr>
      <dsp:spPr>
        <a:xfrm>
          <a:off x="134574" y="1728193"/>
          <a:ext cx="1805915" cy="1296142"/>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effectLst/>
            </a:rPr>
            <a:t>8. Revisión de la . ejecución del ejercicio anterior y ajuste de las metas del ejercicio vigente con marco presupuestal aprobado</a:t>
          </a:r>
          <a:endParaRPr lang="es-PE" sz="1050" b="1" kern="1200" dirty="0">
            <a:solidFill>
              <a:schemeClr val="tx1"/>
            </a:solidFill>
            <a:effectLst/>
          </a:endParaRPr>
        </a:p>
      </dsp:txBody>
      <dsp:txXfrm>
        <a:off x="172537" y="1766156"/>
        <a:ext cx="1729989" cy="1220216"/>
      </dsp:txXfrm>
    </dsp:sp>
    <dsp:sp modelId="{2445BF0E-FD6A-4A13-A147-CDC44EB574EC}">
      <dsp:nvSpPr>
        <dsp:cNvPr id="0" name=""/>
        <dsp:cNvSpPr/>
      </dsp:nvSpPr>
      <dsp:spPr>
        <a:xfrm rot="5876327">
          <a:off x="771335" y="3116129"/>
          <a:ext cx="280692" cy="325210"/>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rot="-5400000">
        <a:off x="819933" y="3138792"/>
        <a:ext cx="195126" cy="196484"/>
      </dsp:txXfrm>
    </dsp:sp>
    <dsp:sp modelId="{9B8D8B82-F19C-4BF7-BE96-91AFAD31F619}">
      <dsp:nvSpPr>
        <dsp:cNvPr id="0" name=""/>
        <dsp:cNvSpPr/>
      </dsp:nvSpPr>
      <dsp:spPr>
        <a:xfrm>
          <a:off x="134574" y="3548869"/>
          <a:ext cx="1311333" cy="1201419"/>
        </a:xfrm>
        <a:prstGeom prst="roundRect">
          <a:avLst>
            <a:gd name="adj" fmla="val 10000"/>
          </a:avLst>
        </a:prstGeom>
        <a:solidFill>
          <a:schemeClr val="accent2">
            <a:hueOff val="-5931697"/>
            <a:satOff val="-41412"/>
            <a:lumOff val="58212"/>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PE" sz="900" b="1" kern="1200" dirty="0" smtClean="0">
              <a:solidFill>
                <a:schemeClr val="tx1"/>
              </a:solidFill>
              <a:effectLst/>
            </a:rPr>
            <a:t>9. Revisión de avance ejecución acumulada de los PP en los meses de marzo y setiembre e identificación de acciones correctivas y responsables de su implementación</a:t>
          </a:r>
          <a:endParaRPr lang="es-PE" sz="900" b="1" kern="1200" dirty="0">
            <a:solidFill>
              <a:schemeClr val="tx1"/>
            </a:solidFill>
            <a:effectLst/>
          </a:endParaRPr>
        </a:p>
      </dsp:txBody>
      <dsp:txXfrm>
        <a:off x="169762" y="3584057"/>
        <a:ext cx="1240957" cy="1131043"/>
      </dsp:txXfrm>
    </dsp:sp>
    <dsp:sp modelId="{FB42560A-9841-42BF-AFF6-3417BAB05D37}">
      <dsp:nvSpPr>
        <dsp:cNvPr id="0" name=""/>
        <dsp:cNvSpPr/>
      </dsp:nvSpPr>
      <dsp:spPr>
        <a:xfrm>
          <a:off x="1561304" y="3986973"/>
          <a:ext cx="278002" cy="325210"/>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1561304" y="4052015"/>
        <a:ext cx="194601" cy="195126"/>
      </dsp:txXfrm>
    </dsp:sp>
    <dsp:sp modelId="{0E9A0F66-382F-41D5-AE77-8683CA667836}">
      <dsp:nvSpPr>
        <dsp:cNvPr id="0" name=""/>
        <dsp:cNvSpPr/>
      </dsp:nvSpPr>
      <dsp:spPr>
        <a:xfrm>
          <a:off x="1970440" y="3548869"/>
          <a:ext cx="1311333" cy="1201419"/>
        </a:xfrm>
        <a:prstGeom prst="roundRect">
          <a:avLst>
            <a:gd name="adj" fmla="val 10000"/>
          </a:avLst>
        </a:prstGeom>
        <a:solidFill>
          <a:schemeClr val="accent2">
            <a:hueOff val="-6673159"/>
            <a:satOff val="-46588"/>
            <a:lumOff val="65489"/>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PE" sz="1050" b="1" kern="1200" dirty="0" smtClean="0">
              <a:solidFill>
                <a:schemeClr val="tx1"/>
              </a:solidFill>
              <a:effectLst/>
            </a:rPr>
            <a:t>10. Evaluación presupuestal semestral  y anual  del PP</a:t>
          </a:r>
          <a:endParaRPr lang="es-PE" sz="1050" b="1" kern="1200" dirty="0">
            <a:solidFill>
              <a:schemeClr val="tx1"/>
            </a:solidFill>
            <a:effectLst/>
          </a:endParaRPr>
        </a:p>
      </dsp:txBody>
      <dsp:txXfrm>
        <a:off x="2005628" y="3584057"/>
        <a:ext cx="1240957" cy="1131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4724-FBDE-48F1-887D-1ED6E0605DE7}">
      <dsp:nvSpPr>
        <dsp:cNvPr id="0" name=""/>
        <dsp:cNvSpPr/>
      </dsp:nvSpPr>
      <dsp:spPr>
        <a:xfrm>
          <a:off x="6806" y="130102"/>
          <a:ext cx="2034364" cy="12206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u="sng" kern="1200" dirty="0" smtClean="0">
              <a:solidFill>
                <a:schemeClr val="bg1"/>
              </a:solidFill>
              <a:latin typeface="+mj-lt"/>
            </a:rPr>
            <a:t>Acción 3</a:t>
          </a:r>
          <a:r>
            <a:rPr lang="es-PE" sz="1200" kern="1200" dirty="0" smtClean="0">
              <a:solidFill>
                <a:schemeClr val="bg1"/>
              </a:solidFill>
              <a:latin typeface="+mj-lt"/>
            </a:rPr>
            <a:t>: </a:t>
          </a:r>
          <a:r>
            <a:rPr kumimoji="0" lang="es-PE" sz="1200" b="0" i="0" u="none" strike="noStrike" kern="1200" cap="none" normalizeH="0" baseline="0" dirty="0" smtClean="0">
              <a:ln>
                <a:noFill/>
              </a:ln>
              <a:solidFill>
                <a:schemeClr val="bg1"/>
              </a:solidFill>
              <a:effectLst/>
              <a:latin typeface="+mj-lt"/>
              <a:cs typeface="Arial" pitchFamily="34" charset="0"/>
            </a:rPr>
            <a:t>Difusión del diseño validado del PP (modelos  operacionales de productos y actividades, y tipologías de proyectos definitivos)</a:t>
          </a:r>
          <a:endParaRPr lang="es-PE" sz="1200" kern="1200" dirty="0">
            <a:solidFill>
              <a:schemeClr val="bg1"/>
            </a:solidFill>
            <a:latin typeface="+mj-lt"/>
          </a:endParaRPr>
        </a:p>
      </dsp:txBody>
      <dsp:txXfrm>
        <a:off x="42557" y="165853"/>
        <a:ext cx="1962862" cy="1149116"/>
      </dsp:txXfrm>
    </dsp:sp>
    <dsp:sp modelId="{B2FCF2F4-2451-4798-9532-1AA8F500E5BA}">
      <dsp:nvSpPr>
        <dsp:cNvPr id="0" name=""/>
        <dsp:cNvSpPr/>
      </dsp:nvSpPr>
      <dsp:spPr>
        <a:xfrm>
          <a:off x="2244607" y="488150"/>
          <a:ext cx="431285" cy="504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244607" y="589054"/>
        <a:ext cx="301900" cy="302714"/>
      </dsp:txXfrm>
    </dsp:sp>
    <dsp:sp modelId="{C0E434A5-C010-49C6-BD55-B8A31CA8D4F0}">
      <dsp:nvSpPr>
        <dsp:cNvPr id="0" name=""/>
        <dsp:cNvSpPr/>
      </dsp:nvSpPr>
      <dsp:spPr>
        <a:xfrm>
          <a:off x="2854916" y="130102"/>
          <a:ext cx="2034364" cy="1220618"/>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Se conocen las especificaciones técnicas de productos, actividades y tipologías de proyectos</a:t>
          </a:r>
          <a:endParaRPr lang="es-PE" sz="1200" kern="1200" dirty="0">
            <a:solidFill>
              <a:schemeClr val="tx1"/>
            </a:solidFill>
          </a:endParaRPr>
        </a:p>
      </dsp:txBody>
      <dsp:txXfrm>
        <a:off x="2890667" y="165853"/>
        <a:ext cx="1962862" cy="1149116"/>
      </dsp:txXfrm>
    </dsp:sp>
    <dsp:sp modelId="{74660375-D940-48A5-BEE5-A4D031DE7BF6}">
      <dsp:nvSpPr>
        <dsp:cNvPr id="0" name=""/>
        <dsp:cNvSpPr/>
      </dsp:nvSpPr>
      <dsp:spPr>
        <a:xfrm>
          <a:off x="5092717" y="488150"/>
          <a:ext cx="431285" cy="50452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5092717" y="589054"/>
        <a:ext cx="301900" cy="302714"/>
      </dsp:txXfrm>
    </dsp:sp>
    <dsp:sp modelId="{E0628250-9F4C-4FDE-AE08-41C2B3F2CF7D}">
      <dsp:nvSpPr>
        <dsp:cNvPr id="0" name=""/>
        <dsp:cNvSpPr/>
      </dsp:nvSpPr>
      <dsp:spPr>
        <a:xfrm>
          <a:off x="5703026" y="130102"/>
          <a:ext cx="2034364" cy="122061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dirty="0"/>
        </a:p>
      </dsp:txBody>
      <dsp:txXfrm>
        <a:off x="5738777" y="165853"/>
        <a:ext cx="1962862" cy="1149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4724-FBDE-48F1-887D-1ED6E0605DE7}">
      <dsp:nvSpPr>
        <dsp:cNvPr id="0" name=""/>
        <dsp:cNvSpPr/>
      </dsp:nvSpPr>
      <dsp:spPr>
        <a:xfrm>
          <a:off x="6806" y="58094"/>
          <a:ext cx="2034364" cy="12206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u="sng" kern="1200" dirty="0" smtClean="0">
              <a:latin typeface="+mj-lt"/>
            </a:rPr>
            <a:t>Acción 2</a:t>
          </a:r>
          <a:r>
            <a:rPr lang="es-PE" sz="1200" kern="1200" dirty="0" smtClean="0">
              <a:latin typeface="+mj-lt"/>
            </a:rPr>
            <a:t>: </a:t>
          </a:r>
          <a:r>
            <a:rPr kumimoji="0" lang="es-PE" sz="1200" i="0" u="none" strike="noStrike" kern="1200" cap="none" normalizeH="0" baseline="0" dirty="0" smtClean="0">
              <a:ln>
                <a:noFill/>
              </a:ln>
              <a:effectLst/>
              <a:latin typeface="+mj-lt"/>
              <a:cs typeface="Arial" pitchFamily="34" charset="0"/>
            </a:rPr>
            <a:t>Validación de modelos  operacionales y tipología de proyectos </a:t>
          </a:r>
          <a:endParaRPr lang="es-PE" sz="1200" kern="1200" dirty="0">
            <a:latin typeface="+mj-lt"/>
          </a:endParaRPr>
        </a:p>
      </dsp:txBody>
      <dsp:txXfrm>
        <a:off x="42557" y="93845"/>
        <a:ext cx="1962862" cy="1149116"/>
      </dsp:txXfrm>
    </dsp:sp>
    <dsp:sp modelId="{B2FCF2F4-2451-4798-9532-1AA8F500E5BA}">
      <dsp:nvSpPr>
        <dsp:cNvPr id="0" name=""/>
        <dsp:cNvSpPr/>
      </dsp:nvSpPr>
      <dsp:spPr>
        <a:xfrm rot="21578961">
          <a:off x="2244603" y="407352"/>
          <a:ext cx="431293" cy="504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244604" y="508652"/>
        <a:ext cx="301905" cy="302714"/>
      </dsp:txXfrm>
    </dsp:sp>
    <dsp:sp modelId="{C0E434A5-C010-49C6-BD55-B8A31CA8D4F0}">
      <dsp:nvSpPr>
        <dsp:cNvPr id="0" name=""/>
        <dsp:cNvSpPr/>
      </dsp:nvSpPr>
      <dsp:spPr>
        <a:xfrm>
          <a:off x="2854916" y="40664"/>
          <a:ext cx="2034364" cy="1220618"/>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Se toman mejores prácticas </a:t>
          </a:r>
          <a:r>
            <a:rPr lang="es-PE" sz="1200" kern="1200" dirty="0" err="1" smtClean="0">
              <a:solidFill>
                <a:schemeClr val="tx1"/>
              </a:solidFill>
            </a:rPr>
            <a:t>subnacionales</a:t>
          </a:r>
          <a:r>
            <a:rPr lang="es-PE" sz="1200" kern="1200" dirty="0" smtClean="0">
              <a:solidFill>
                <a:schemeClr val="tx1"/>
              </a:solidFill>
            </a:rPr>
            <a:t>, se mejora el diseño del PP, los operadores comprenden mejor las especificaciones técnicas</a:t>
          </a:r>
          <a:endParaRPr lang="es-PE" sz="1200" kern="1200" dirty="0">
            <a:solidFill>
              <a:schemeClr val="tx1"/>
            </a:solidFill>
          </a:endParaRPr>
        </a:p>
      </dsp:txBody>
      <dsp:txXfrm>
        <a:off x="2890667" y="76415"/>
        <a:ext cx="1962862" cy="1149116"/>
      </dsp:txXfrm>
    </dsp:sp>
    <dsp:sp modelId="{74660375-D940-48A5-BEE5-A4D031DE7BF6}">
      <dsp:nvSpPr>
        <dsp:cNvPr id="0" name=""/>
        <dsp:cNvSpPr/>
      </dsp:nvSpPr>
      <dsp:spPr>
        <a:xfrm rot="21039">
          <a:off x="5092713" y="407502"/>
          <a:ext cx="431293" cy="50452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5092714" y="508010"/>
        <a:ext cx="301905" cy="302714"/>
      </dsp:txXfrm>
    </dsp:sp>
    <dsp:sp modelId="{E0628250-9F4C-4FDE-AE08-41C2B3F2CF7D}">
      <dsp:nvSpPr>
        <dsp:cNvPr id="0" name=""/>
        <dsp:cNvSpPr/>
      </dsp:nvSpPr>
      <dsp:spPr>
        <a:xfrm>
          <a:off x="5703026" y="58094"/>
          <a:ext cx="2034364" cy="122061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dirty="0"/>
        </a:p>
      </dsp:txBody>
      <dsp:txXfrm>
        <a:off x="5738777" y="93845"/>
        <a:ext cx="1962862" cy="1149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4724-FBDE-48F1-887D-1ED6E0605DE7}">
      <dsp:nvSpPr>
        <dsp:cNvPr id="0" name=""/>
        <dsp:cNvSpPr/>
      </dsp:nvSpPr>
      <dsp:spPr>
        <a:xfrm>
          <a:off x="6806" y="65490"/>
          <a:ext cx="2034364" cy="12778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u="sng" kern="1200" dirty="0" smtClean="0"/>
            <a:t>Acción 1</a:t>
          </a:r>
          <a:r>
            <a:rPr lang="es-PE" sz="1200" kern="1200" dirty="0" smtClean="0"/>
            <a:t>: Difusión del diseño del PP</a:t>
          </a:r>
          <a:endParaRPr lang="es-PE" sz="1200" kern="1200" dirty="0"/>
        </a:p>
      </dsp:txBody>
      <dsp:txXfrm>
        <a:off x="44233" y="102917"/>
        <a:ext cx="1959510" cy="1202981"/>
      </dsp:txXfrm>
    </dsp:sp>
    <dsp:sp modelId="{B2FCF2F4-2451-4798-9532-1AA8F500E5BA}">
      <dsp:nvSpPr>
        <dsp:cNvPr id="0" name=""/>
        <dsp:cNvSpPr/>
      </dsp:nvSpPr>
      <dsp:spPr>
        <a:xfrm>
          <a:off x="2244607" y="452146"/>
          <a:ext cx="431285" cy="504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244607" y="553050"/>
        <a:ext cx="301900" cy="302714"/>
      </dsp:txXfrm>
    </dsp:sp>
    <dsp:sp modelId="{C0E434A5-C010-49C6-BD55-B8A31CA8D4F0}">
      <dsp:nvSpPr>
        <dsp:cNvPr id="0" name=""/>
        <dsp:cNvSpPr/>
      </dsp:nvSpPr>
      <dsp:spPr>
        <a:xfrm>
          <a:off x="2854916" y="65490"/>
          <a:ext cx="2034364" cy="1277835"/>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Los gobiernos sub nacionales se apropian del diseño  del PP, identifican  sus roles  y conocen los productos , actividades y tipología de proyectos del PP</a:t>
          </a:r>
          <a:endParaRPr lang="es-PE" sz="1200" kern="1200" dirty="0">
            <a:solidFill>
              <a:schemeClr val="tx1"/>
            </a:solidFill>
          </a:endParaRPr>
        </a:p>
      </dsp:txBody>
      <dsp:txXfrm>
        <a:off x="2892343" y="102917"/>
        <a:ext cx="1959510" cy="1202981"/>
      </dsp:txXfrm>
    </dsp:sp>
    <dsp:sp modelId="{74660375-D940-48A5-BEE5-A4D031DE7BF6}">
      <dsp:nvSpPr>
        <dsp:cNvPr id="0" name=""/>
        <dsp:cNvSpPr/>
      </dsp:nvSpPr>
      <dsp:spPr>
        <a:xfrm>
          <a:off x="5092717" y="452146"/>
          <a:ext cx="431285" cy="50452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5092717" y="553050"/>
        <a:ext cx="301900" cy="302714"/>
      </dsp:txXfrm>
    </dsp:sp>
    <dsp:sp modelId="{E0628250-9F4C-4FDE-AE08-41C2B3F2CF7D}">
      <dsp:nvSpPr>
        <dsp:cNvPr id="0" name=""/>
        <dsp:cNvSpPr/>
      </dsp:nvSpPr>
      <dsp:spPr>
        <a:xfrm>
          <a:off x="5703026" y="65490"/>
          <a:ext cx="2034364" cy="1277835"/>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dirty="0"/>
        </a:p>
      </dsp:txBody>
      <dsp:txXfrm>
        <a:off x="5740453" y="102917"/>
        <a:ext cx="1959510" cy="1202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1497" y="105249"/>
          <a:ext cx="1875920" cy="11255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latin typeface="+mj-lt"/>
            </a:rPr>
            <a:t>Acción </a:t>
          </a:r>
          <a:r>
            <a:rPr lang="es-PE" sz="1200" kern="1200" dirty="0" smtClean="0"/>
            <a:t>7. Consolidación de la formulación del presupuesto del PP para el ejercicio  en documentos</a:t>
          </a:r>
          <a:endParaRPr lang="es-PE" sz="1200" kern="1200" dirty="0">
            <a:latin typeface="+mj-lt"/>
          </a:endParaRPr>
        </a:p>
      </dsp:txBody>
      <dsp:txXfrm>
        <a:off x="34463" y="138215"/>
        <a:ext cx="1809988" cy="1059620"/>
      </dsp:txXfrm>
    </dsp:sp>
    <dsp:sp modelId="{D31292A5-212B-42E9-989D-9EB23166DAB7}">
      <dsp:nvSpPr>
        <dsp:cNvPr id="0" name=""/>
        <dsp:cNvSpPr/>
      </dsp:nvSpPr>
      <dsp:spPr>
        <a:xfrm rot="21555668">
          <a:off x="2064993" y="418331"/>
          <a:ext cx="397728" cy="4652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64998" y="512146"/>
        <a:ext cx="278410" cy="279136"/>
      </dsp:txXfrm>
    </dsp:sp>
    <dsp:sp modelId="{A3E02B2F-66F8-4F2B-A566-5CBED0298EE2}">
      <dsp:nvSpPr>
        <dsp:cNvPr id="0" name=""/>
        <dsp:cNvSpPr/>
      </dsp:nvSpPr>
      <dsp:spPr>
        <a:xfrm>
          <a:off x="2627786" y="61882"/>
          <a:ext cx="3348875" cy="1125552"/>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Permite la programación de metas físicas y financieras, de manera consistente con los instrumentos de gestión de cada pliego</a:t>
          </a:r>
          <a:endParaRPr lang="es-PE" sz="1200" kern="1200" dirty="0">
            <a:solidFill>
              <a:schemeClr val="tx1"/>
            </a:solidFill>
            <a:latin typeface="+mj-lt"/>
          </a:endParaRPr>
        </a:p>
      </dsp:txBody>
      <dsp:txXfrm>
        <a:off x="2660752" y="94848"/>
        <a:ext cx="3282943" cy="1059620"/>
      </dsp:txXfrm>
    </dsp:sp>
    <dsp:sp modelId="{F82F55ED-C2B2-4752-AD8B-4A1E5D5C50CC}">
      <dsp:nvSpPr>
        <dsp:cNvPr id="0" name=""/>
        <dsp:cNvSpPr/>
      </dsp:nvSpPr>
      <dsp:spPr>
        <a:xfrm rot="44332">
          <a:off x="6164237" y="418622"/>
          <a:ext cx="397728" cy="465228"/>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64242" y="510899"/>
        <a:ext cx="278410" cy="279136"/>
      </dsp:txXfrm>
    </dsp:sp>
    <dsp:sp modelId="{DF787874-93A0-4D5B-BA7D-0EA7334EFF04}">
      <dsp:nvSpPr>
        <dsp:cNvPr id="0" name=""/>
        <dsp:cNvSpPr/>
      </dsp:nvSpPr>
      <dsp:spPr>
        <a:xfrm>
          <a:off x="6727029" y="105249"/>
          <a:ext cx="1875920" cy="1125552"/>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59995" y="138215"/>
        <a:ext cx="1809988" cy="10596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274" y="44250"/>
          <a:ext cx="1892726" cy="11356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4. Propuesta de las metas de los indicadores de desempeño de resultado y productos por el PP</a:t>
          </a:r>
          <a:endParaRPr lang="es-PE" sz="1200" kern="1200" dirty="0"/>
        </a:p>
      </dsp:txBody>
      <dsp:txXfrm>
        <a:off x="33536" y="77512"/>
        <a:ext cx="1826202" cy="1069111"/>
      </dsp:txXfrm>
    </dsp:sp>
    <dsp:sp modelId="{D31292A5-212B-42E9-989D-9EB23166DAB7}">
      <dsp:nvSpPr>
        <dsp:cNvPr id="0" name=""/>
        <dsp:cNvSpPr/>
      </dsp:nvSpPr>
      <dsp:spPr>
        <a:xfrm rot="45080">
          <a:off x="2086925" y="395019"/>
          <a:ext cx="411192" cy="4693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86930" y="488089"/>
        <a:ext cx="287834" cy="281638"/>
      </dsp:txXfrm>
    </dsp:sp>
    <dsp:sp modelId="{A3E02B2F-66F8-4F2B-A566-5CBED0298EE2}">
      <dsp:nvSpPr>
        <dsp:cNvPr id="0" name=""/>
        <dsp:cNvSpPr/>
      </dsp:nvSpPr>
      <dsp:spPr>
        <a:xfrm>
          <a:off x="2668768" y="88500"/>
          <a:ext cx="3304265" cy="1135635"/>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Determinar metas que orienten la programación física y financiera del presupuesto en los niveles de gobierno que implementan el PP.</a:t>
          </a:r>
          <a:endParaRPr lang="es-PE" sz="1200" kern="1200" dirty="0">
            <a:solidFill>
              <a:schemeClr val="tx1"/>
            </a:solidFill>
          </a:endParaRPr>
        </a:p>
      </dsp:txBody>
      <dsp:txXfrm>
        <a:off x="2702030" y="121762"/>
        <a:ext cx="3237741" cy="1069111"/>
      </dsp:txXfrm>
    </dsp:sp>
    <dsp:sp modelId="{F82F55ED-C2B2-4752-AD8B-4A1E5D5C50CC}">
      <dsp:nvSpPr>
        <dsp:cNvPr id="0" name=""/>
        <dsp:cNvSpPr/>
      </dsp:nvSpPr>
      <dsp:spPr>
        <a:xfrm rot="21554415">
          <a:off x="6157620" y="394668"/>
          <a:ext cx="391393" cy="469396"/>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57625" y="489325"/>
        <a:ext cx="273975" cy="281638"/>
      </dsp:txXfrm>
    </dsp:sp>
    <dsp:sp modelId="{DF787874-93A0-4D5B-BA7D-0EA7334EFF04}">
      <dsp:nvSpPr>
        <dsp:cNvPr id="0" name=""/>
        <dsp:cNvSpPr/>
      </dsp:nvSpPr>
      <dsp:spPr>
        <a:xfrm>
          <a:off x="6711447" y="44250"/>
          <a:ext cx="1892726" cy="1135635"/>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44709" y="77512"/>
        <a:ext cx="1826202" cy="1069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5697" y="49291"/>
          <a:ext cx="1874088" cy="11255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t>Acción 5. Definición de las metas físicas y financieras de los productos y actividades del PP</a:t>
          </a:r>
          <a:endParaRPr lang="es-PE" sz="1200" kern="1200" dirty="0"/>
        </a:p>
      </dsp:txBody>
      <dsp:txXfrm>
        <a:off x="38663" y="82257"/>
        <a:ext cx="1808156" cy="1059620"/>
      </dsp:txXfrm>
    </dsp:sp>
    <dsp:sp modelId="{D31292A5-212B-42E9-989D-9EB23166DAB7}">
      <dsp:nvSpPr>
        <dsp:cNvPr id="0" name=""/>
        <dsp:cNvSpPr/>
      </dsp:nvSpPr>
      <dsp:spPr>
        <a:xfrm>
          <a:off x="2067194" y="379680"/>
          <a:ext cx="397306" cy="4647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67194" y="472635"/>
        <a:ext cx="278114" cy="278864"/>
      </dsp:txXfrm>
    </dsp:sp>
    <dsp:sp modelId="{A3E02B2F-66F8-4F2B-A566-5CBED0298EE2}">
      <dsp:nvSpPr>
        <dsp:cNvPr id="0" name=""/>
        <dsp:cNvSpPr/>
      </dsp:nvSpPr>
      <dsp:spPr>
        <a:xfrm>
          <a:off x="2629421" y="49291"/>
          <a:ext cx="3345604" cy="1125552"/>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rPr>
            <a:t>Se  realiza un análisis de la información recogida en la validación, se  consolida y elabora un presupuesto del PP,  así como las metas físicas correspondientes para productos y actividades.</a:t>
          </a:r>
          <a:r>
            <a:rPr kumimoji="0" lang="es-PE" sz="1200" b="0" i="0" u="none" strike="noStrike" kern="1200" cap="none" normalizeH="0" baseline="0" dirty="0" smtClean="0">
              <a:ln>
                <a:noFill/>
              </a:ln>
              <a:solidFill>
                <a:schemeClr val="tx1"/>
              </a:solidFill>
              <a:effectLst/>
              <a:latin typeface="+mn-lt"/>
              <a:cs typeface="Arial" pitchFamily="34" charset="0"/>
            </a:rPr>
            <a:t> </a:t>
          </a:r>
          <a:endParaRPr lang="es-PE" sz="1200" kern="1200" dirty="0">
            <a:solidFill>
              <a:schemeClr val="tx1"/>
            </a:solidFill>
          </a:endParaRPr>
        </a:p>
      </dsp:txBody>
      <dsp:txXfrm>
        <a:off x="2662387" y="82257"/>
        <a:ext cx="3279672" cy="1059620"/>
      </dsp:txXfrm>
    </dsp:sp>
    <dsp:sp modelId="{F82F55ED-C2B2-4752-AD8B-4A1E5D5C50CC}">
      <dsp:nvSpPr>
        <dsp:cNvPr id="0" name=""/>
        <dsp:cNvSpPr/>
      </dsp:nvSpPr>
      <dsp:spPr>
        <a:xfrm>
          <a:off x="6162435" y="379680"/>
          <a:ext cx="397306" cy="464774"/>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62435" y="472635"/>
        <a:ext cx="278114" cy="278864"/>
      </dsp:txXfrm>
    </dsp:sp>
    <dsp:sp modelId="{DF787874-93A0-4D5B-BA7D-0EA7334EFF04}">
      <dsp:nvSpPr>
        <dsp:cNvPr id="0" name=""/>
        <dsp:cNvSpPr/>
      </dsp:nvSpPr>
      <dsp:spPr>
        <a:xfrm>
          <a:off x="6724662" y="49291"/>
          <a:ext cx="1874088" cy="1125552"/>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57628" y="82257"/>
        <a:ext cx="1808156" cy="1059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71940-5B11-4B63-A823-2E6651DAC1A5}">
      <dsp:nvSpPr>
        <dsp:cNvPr id="0" name=""/>
        <dsp:cNvSpPr/>
      </dsp:nvSpPr>
      <dsp:spPr>
        <a:xfrm>
          <a:off x="8870" y="105879"/>
          <a:ext cx="1871990" cy="11242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latin typeface="+mj-lt"/>
            </a:rPr>
            <a:t>Acción 6. Ajuste de metas físicas y financieras con marco presupuestal aprobado</a:t>
          </a:r>
        </a:p>
      </dsp:txBody>
      <dsp:txXfrm>
        <a:off x="41799" y="138808"/>
        <a:ext cx="1806132" cy="1058434"/>
      </dsp:txXfrm>
    </dsp:sp>
    <dsp:sp modelId="{D31292A5-212B-42E9-989D-9EB23166DAB7}">
      <dsp:nvSpPr>
        <dsp:cNvPr id="0" name=""/>
        <dsp:cNvSpPr/>
      </dsp:nvSpPr>
      <dsp:spPr>
        <a:xfrm rot="21555646">
          <a:off x="2068043" y="418846"/>
          <a:ext cx="396894" cy="4642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2068048" y="512465"/>
        <a:ext cx="277826" cy="278551"/>
      </dsp:txXfrm>
    </dsp:sp>
    <dsp:sp modelId="{A3E02B2F-66F8-4F2B-A566-5CBED0298EE2}">
      <dsp:nvSpPr>
        <dsp:cNvPr id="0" name=""/>
        <dsp:cNvSpPr/>
      </dsp:nvSpPr>
      <dsp:spPr>
        <a:xfrm>
          <a:off x="2629656" y="62560"/>
          <a:ext cx="3345134" cy="1124292"/>
        </a:xfrm>
        <a:prstGeom prst="roundRect">
          <a:avLst>
            <a:gd name="adj" fmla="val 10000"/>
          </a:avLst>
        </a:prstGeom>
        <a:solidFill>
          <a:schemeClr val="accent2">
            <a:hueOff val="-3336579"/>
            <a:satOff val="-23294"/>
            <a:lumOff val="3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PE" sz="1200" kern="1200" dirty="0" smtClean="0">
              <a:solidFill>
                <a:schemeClr val="tx1"/>
              </a:solidFill>
              <a:latin typeface="+mj-lt"/>
            </a:rPr>
            <a:t>Generan documentos ejecutivos que permiten  al responsable del PP,  y  entidades publicas, sustentar la formulación del presupuesto  según  metas y prioridades </a:t>
          </a:r>
          <a:endParaRPr lang="es-PE" sz="1200" kern="1200" dirty="0">
            <a:solidFill>
              <a:schemeClr val="tx1"/>
            </a:solidFill>
            <a:latin typeface="+mj-lt"/>
          </a:endParaRPr>
        </a:p>
      </dsp:txBody>
      <dsp:txXfrm>
        <a:off x="2662585" y="95489"/>
        <a:ext cx="3279276" cy="1058434"/>
      </dsp:txXfrm>
    </dsp:sp>
    <dsp:sp modelId="{F82F55ED-C2B2-4752-AD8B-4A1E5D5C50CC}">
      <dsp:nvSpPr>
        <dsp:cNvPr id="0" name=""/>
        <dsp:cNvSpPr/>
      </dsp:nvSpPr>
      <dsp:spPr>
        <a:xfrm rot="44354">
          <a:off x="6161973" y="419136"/>
          <a:ext cx="396894" cy="464253"/>
        </a:xfrm>
        <a:prstGeom prst="rightArrow">
          <a:avLst>
            <a:gd name="adj1" fmla="val 60000"/>
            <a:gd name="adj2" fmla="val 50000"/>
          </a:avLst>
        </a:prstGeom>
        <a:solidFill>
          <a:schemeClr val="accent2">
            <a:hueOff val="-6673159"/>
            <a:satOff val="-46588"/>
            <a:lumOff val="6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161978" y="511219"/>
        <a:ext cx="277826" cy="278551"/>
      </dsp:txXfrm>
    </dsp:sp>
    <dsp:sp modelId="{DF787874-93A0-4D5B-BA7D-0EA7334EFF04}">
      <dsp:nvSpPr>
        <dsp:cNvPr id="0" name=""/>
        <dsp:cNvSpPr/>
      </dsp:nvSpPr>
      <dsp:spPr>
        <a:xfrm>
          <a:off x="6723587" y="105879"/>
          <a:ext cx="1871990" cy="1124292"/>
        </a:xfrm>
        <a:prstGeom prst="roundRect">
          <a:avLst>
            <a:gd name="adj" fmla="val 10000"/>
          </a:avLst>
        </a:prstGeom>
        <a:solidFill>
          <a:schemeClr val="accent2">
            <a:hueOff val="-6673159"/>
            <a:satOff val="-46588"/>
            <a:lumOff val="65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PE" sz="1200" kern="1200"/>
        </a:p>
      </dsp:txBody>
      <dsp:txXfrm>
        <a:off x="6756516" y="138808"/>
        <a:ext cx="1806132" cy="10584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8C6919C-F312-4266-8C87-AE53009F2598}" type="slidenum">
              <a:rPr lang="es-ES"/>
              <a:pPr>
                <a:defRPr/>
              </a:pPr>
              <a:t>‹Nº›</a:t>
            </a:fld>
            <a:endParaRPr lang="es-ES"/>
          </a:p>
        </p:txBody>
      </p:sp>
    </p:spTree>
    <p:extLst>
      <p:ext uri="{BB962C8B-B14F-4D97-AF65-F5344CB8AC3E}">
        <p14:creationId xmlns:p14="http://schemas.microsoft.com/office/powerpoint/2010/main" val="3108795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pPr>
                <a:defRPr/>
              </a:pPr>
              <a:t>1</a:t>
            </a:fld>
            <a:endParaRPr lang="es-ES"/>
          </a:p>
        </p:txBody>
      </p:sp>
    </p:spTree>
    <p:extLst>
      <p:ext uri="{BB962C8B-B14F-4D97-AF65-F5344CB8AC3E}">
        <p14:creationId xmlns:p14="http://schemas.microsoft.com/office/powerpoint/2010/main" val="316664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a:t>
            </a:r>
            <a:r>
              <a:rPr lang="es-ES" baseline="0" dirty="0" err="1" smtClean="0"/>
              <a:t>PpR</a:t>
            </a:r>
            <a:r>
              <a:rPr lang="es-ES" baseline="0" dirty="0" smtClean="0"/>
              <a:t> en ese sentido busca tener: prioridades claras… Esto se aborda con el primer instrumento del </a:t>
            </a:r>
            <a:r>
              <a:rPr lang="es-ES" baseline="0" dirty="0" err="1" smtClean="0"/>
              <a:t>PpR</a:t>
            </a:r>
            <a:r>
              <a:rPr lang="es-ES" baseline="0" dirty="0" smtClean="0"/>
              <a:t>, los programas presupuestales. </a:t>
            </a:r>
          </a:p>
          <a:p>
            <a:endParaRPr lang="es-ES" baseline="0" dirty="0" smtClean="0"/>
          </a:p>
          <a:p>
            <a:r>
              <a:rPr lang="es-ES" baseline="0" dirty="0" smtClean="0"/>
              <a:t>Asimismo, se busca incorporar información de desempeño, que sea confiable (buena calidad de los datos, independiente), oportuna, y útil tanto para la gestión institucional como para la gestión presupuestaria. Esta información se genera a través de dos instrumentos del </a:t>
            </a:r>
            <a:r>
              <a:rPr lang="es-ES" baseline="0" dirty="0" err="1" smtClean="0"/>
              <a:t>PpR</a:t>
            </a:r>
            <a:r>
              <a:rPr lang="es-ES" baseline="0" dirty="0" smtClean="0"/>
              <a:t>: el seguimiento y las evaluaciones. </a:t>
            </a:r>
          </a:p>
          <a:p>
            <a:endParaRPr lang="es-ES" baseline="0" dirty="0" smtClean="0"/>
          </a:p>
          <a:p>
            <a:r>
              <a:rPr lang="es-ES" baseline="0" dirty="0" smtClean="0"/>
              <a:t>Finalmente, también se trata de generar mecanismos, que ayuden a señalizar a las entidades públicas a buscar alcanzar resultados en las políticas prioritarias del Estado y acelerar el logro. Esto se hace a través de los incentivos a la gestión.</a:t>
            </a:r>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11</a:t>
            </a:fld>
            <a:endParaRPr lang="es-ES"/>
          </a:p>
        </p:txBody>
      </p:sp>
    </p:spTree>
    <p:extLst>
      <p:ext uri="{BB962C8B-B14F-4D97-AF65-F5344CB8AC3E}">
        <p14:creationId xmlns:p14="http://schemas.microsoft.com/office/powerpoint/2010/main" val="49707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12</a:t>
            </a:fld>
            <a:endParaRPr lang="es-ES">
              <a:solidFill>
                <a:prstClr val="black"/>
              </a:solidFill>
            </a:endParaRPr>
          </a:p>
        </p:txBody>
      </p:sp>
    </p:spTree>
    <p:extLst>
      <p:ext uri="{BB962C8B-B14F-4D97-AF65-F5344CB8AC3E}">
        <p14:creationId xmlns:p14="http://schemas.microsoft.com/office/powerpoint/2010/main" val="343558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definiciones</a:t>
            </a:r>
            <a:endParaRPr lang="es-ES" dirty="0"/>
          </a:p>
        </p:txBody>
      </p:sp>
      <p:sp>
        <p:nvSpPr>
          <p:cNvPr id="4" name="Marcador de número de diapositiva 3"/>
          <p:cNvSpPr>
            <a:spLocks noGrp="1"/>
          </p:cNvSpPr>
          <p:nvPr>
            <p:ph type="sldNum" sz="quarter" idx="10"/>
          </p:nvPr>
        </p:nvSpPr>
        <p:spPr/>
        <p:txBody>
          <a:bodyPr/>
          <a:lstStyle/>
          <a:p>
            <a:fld id="{8FA77B7D-62C7-4D34-9708-F0AF6212866B}" type="slidenum">
              <a:rPr lang="es-PE" smtClean="0"/>
              <a:pPr/>
              <a:t>13</a:t>
            </a:fld>
            <a:endParaRPr lang="es-PE"/>
          </a:p>
        </p:txBody>
      </p:sp>
    </p:spTree>
    <p:extLst>
      <p:ext uri="{BB962C8B-B14F-4D97-AF65-F5344CB8AC3E}">
        <p14:creationId xmlns:p14="http://schemas.microsoft.com/office/powerpoint/2010/main" val="256670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Cambiar este cuadrito por el nuev</a:t>
            </a:r>
            <a:r>
              <a:rPr lang="es-ES" baseline="0" dirty="0" smtClean="0"/>
              <a:t>o cuadro de la directiva</a:t>
            </a:r>
            <a:endParaRPr lang="es-ES" dirty="0"/>
          </a:p>
        </p:txBody>
      </p:sp>
      <p:sp>
        <p:nvSpPr>
          <p:cNvPr id="4" name="Marcador de número de diapositiva 3"/>
          <p:cNvSpPr>
            <a:spLocks noGrp="1"/>
          </p:cNvSpPr>
          <p:nvPr>
            <p:ph type="sldNum" sz="quarter" idx="10"/>
          </p:nvPr>
        </p:nvSpPr>
        <p:spPr/>
        <p:txBody>
          <a:bodyPr/>
          <a:lstStyle/>
          <a:p>
            <a:fld id="{8FA77B7D-62C7-4D34-9708-F0AF6212866B}" type="slidenum">
              <a:rPr lang="es-PE" smtClean="0"/>
              <a:pPr/>
              <a:t>15</a:t>
            </a:fld>
            <a:endParaRPr lang="es-PE"/>
          </a:p>
        </p:txBody>
      </p:sp>
    </p:spTree>
    <p:extLst>
      <p:ext uri="{BB962C8B-B14F-4D97-AF65-F5344CB8AC3E}">
        <p14:creationId xmlns:p14="http://schemas.microsoft.com/office/powerpoint/2010/main" val="216659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3400B71-5C97-4A29-B4BA-866443468F4A}" type="slidenum">
              <a:rPr lang="es-ES" smtClean="0"/>
              <a:pPr/>
              <a:t>17</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s-PE" dirty="0" smtClean="0"/>
              <a:t>actualizar</a:t>
            </a:r>
          </a:p>
        </p:txBody>
      </p:sp>
    </p:spTree>
    <p:extLst>
      <p:ext uri="{BB962C8B-B14F-4D97-AF65-F5344CB8AC3E}">
        <p14:creationId xmlns:p14="http://schemas.microsoft.com/office/powerpoint/2010/main" val="349708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19</a:t>
            </a:fld>
            <a:endParaRPr lang="es-ES">
              <a:solidFill>
                <a:prstClr val="black"/>
              </a:solidFill>
            </a:endParaRPr>
          </a:p>
        </p:txBody>
      </p:sp>
    </p:spTree>
    <p:extLst>
      <p:ext uri="{BB962C8B-B14F-4D97-AF65-F5344CB8AC3E}">
        <p14:creationId xmlns:p14="http://schemas.microsoft.com/office/powerpoint/2010/main" val="344013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28</a:t>
            </a:fld>
            <a:endParaRPr lang="es-E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endParaRPr lang="es-ES" dirty="0" smtClean="0"/>
          </a:p>
        </p:txBody>
      </p:sp>
    </p:spTree>
    <p:extLst>
      <p:ext uri="{BB962C8B-B14F-4D97-AF65-F5344CB8AC3E}">
        <p14:creationId xmlns:p14="http://schemas.microsoft.com/office/powerpoint/2010/main" val="483712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29</a:t>
            </a:fld>
            <a:endParaRPr lang="es-ES">
              <a:solidFill>
                <a:prstClr val="black"/>
              </a:solidFill>
            </a:endParaRPr>
          </a:p>
        </p:txBody>
      </p:sp>
    </p:spTree>
    <p:extLst>
      <p:ext uri="{BB962C8B-B14F-4D97-AF65-F5344CB8AC3E}">
        <p14:creationId xmlns:p14="http://schemas.microsoft.com/office/powerpoint/2010/main" val="223636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a:ln/>
        </p:spPr>
      </p:sp>
      <p:sp>
        <p:nvSpPr>
          <p:cNvPr id="32770" name="2 Marcador de notas"/>
          <p:cNvSpPr>
            <a:spLocks noGrp="1"/>
          </p:cNvSpPr>
          <p:nvPr>
            <p:ph type="body" idx="1"/>
          </p:nvPr>
        </p:nvSpPr>
        <p:spPr>
          <a:noFill/>
          <a:ln/>
        </p:spPr>
        <p:txBody>
          <a:bodyPr/>
          <a:lstStyle/>
          <a:p>
            <a:pPr eaLnBrk="1" hangingPunct="1"/>
            <a:r>
              <a:rPr lang="es-PE" dirty="0" smtClean="0"/>
              <a:t>igual</a:t>
            </a:r>
          </a:p>
        </p:txBody>
      </p:sp>
      <p:sp>
        <p:nvSpPr>
          <p:cNvPr id="32771" name="3 Marcador de número de diapositiva"/>
          <p:cNvSpPr>
            <a:spLocks noGrp="1"/>
          </p:cNvSpPr>
          <p:nvPr>
            <p:ph type="sldNum" sz="quarter" idx="5"/>
          </p:nvPr>
        </p:nvSpPr>
        <p:spPr>
          <a:noFill/>
        </p:spPr>
        <p:txBody>
          <a:bodyPr/>
          <a:lstStyle/>
          <a:p>
            <a:fld id="{F50F1A77-A926-49E5-9E54-32B24F805CF4}" type="slidenum">
              <a:rPr lang="es-ES" smtClean="0"/>
              <a:pPr/>
              <a:t>31</a:t>
            </a:fld>
            <a:endParaRPr lang="es-ES" smtClean="0"/>
          </a:p>
        </p:txBody>
      </p:sp>
    </p:spTree>
    <p:extLst>
      <p:ext uri="{BB962C8B-B14F-4D97-AF65-F5344CB8AC3E}">
        <p14:creationId xmlns:p14="http://schemas.microsoft.com/office/powerpoint/2010/main" val="173499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a:ln/>
        </p:spPr>
      </p:sp>
      <p:sp>
        <p:nvSpPr>
          <p:cNvPr id="32770" name="2 Marcador de notas"/>
          <p:cNvSpPr>
            <a:spLocks noGrp="1"/>
          </p:cNvSpPr>
          <p:nvPr>
            <p:ph type="body" idx="1"/>
          </p:nvPr>
        </p:nvSpPr>
        <p:spPr>
          <a:noFill/>
          <a:ln/>
        </p:spPr>
        <p:txBody>
          <a:bodyPr/>
          <a:lstStyle/>
          <a:p>
            <a:pPr eaLnBrk="1" hangingPunct="1"/>
            <a:r>
              <a:rPr lang="es-PE" dirty="0" smtClean="0"/>
              <a:t>igual</a:t>
            </a:r>
          </a:p>
        </p:txBody>
      </p:sp>
      <p:sp>
        <p:nvSpPr>
          <p:cNvPr id="32771" name="3 Marcador de número de diapositiva"/>
          <p:cNvSpPr>
            <a:spLocks noGrp="1"/>
          </p:cNvSpPr>
          <p:nvPr>
            <p:ph type="sldNum" sz="quarter" idx="5"/>
          </p:nvPr>
        </p:nvSpPr>
        <p:spPr>
          <a:noFill/>
        </p:spPr>
        <p:txBody>
          <a:bodyPr/>
          <a:lstStyle/>
          <a:p>
            <a:fld id="{F50F1A77-A926-49E5-9E54-32B24F805CF4}" type="slidenum">
              <a:rPr lang="es-ES" smtClean="0"/>
              <a:pPr/>
              <a:t>32</a:t>
            </a:fld>
            <a:endParaRPr lang="es-ES" smtClean="0"/>
          </a:p>
        </p:txBody>
      </p:sp>
    </p:spTree>
    <p:extLst>
      <p:ext uri="{BB962C8B-B14F-4D97-AF65-F5344CB8AC3E}">
        <p14:creationId xmlns:p14="http://schemas.microsoft.com/office/powerpoint/2010/main" val="173499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2</a:t>
            </a:fld>
            <a:endParaRPr lang="es-ES">
              <a:solidFill>
                <a:prstClr val="black"/>
              </a:solidFill>
            </a:endParaRPr>
          </a:p>
        </p:txBody>
      </p:sp>
    </p:spTree>
    <p:extLst>
      <p:ext uri="{BB962C8B-B14F-4D97-AF65-F5344CB8AC3E}">
        <p14:creationId xmlns:p14="http://schemas.microsoft.com/office/powerpoint/2010/main" val="3125668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a:t>
            </a:r>
            <a:r>
              <a:rPr lang="es-ES" baseline="0" dirty="0" smtClean="0"/>
              <a:t> la definición de un PP, se hace un diagnóstico, en el que se cuenta con evidencia ex ante (teórica o estudios) de la relación de causalidad entre las causas y el problema específico que se espera resolver. </a:t>
            </a:r>
          </a:p>
          <a:p>
            <a:r>
              <a:rPr lang="es-ES" baseline="0" dirty="0" smtClean="0"/>
              <a:t>La reversión de este problema y la resolución de sus causas, resulta luego, en el diseño del Programa Presupuestal. Aquí se cuenta con evidencia ex ante de las potenciales intervenciones para abordar el resultado. </a:t>
            </a:r>
          </a:p>
          <a:p>
            <a:r>
              <a:rPr lang="es-ES" baseline="0" dirty="0" smtClean="0"/>
              <a:t>Durante la ejecución o implementación del PP se va generando información de gestión e información de desempeño, que nos permite luego contar con información para generar evidencia posterior (ex post) tanto sobre la eficacia, eficiencia como de la costo efectividad de las intervenciones y su “impacto” sobre los resultados. </a:t>
            </a:r>
          </a:p>
          <a:p>
            <a:r>
              <a:rPr lang="es-ES" baseline="0" dirty="0" smtClean="0"/>
              <a:t>La transparencia en la cadena de valor nos permite que la </a:t>
            </a:r>
            <a:r>
              <a:rPr lang="es-ES" baseline="0" dirty="0" err="1" smtClean="0"/>
              <a:t>evaluabilidad</a:t>
            </a:r>
            <a:r>
              <a:rPr lang="es-ES" baseline="0" dirty="0" smtClean="0"/>
              <a:t> del gasto, mientras que los resultados de la evaluación retroalimentan la gestión, generando un aprendizaje que podría generar otras prioridades o revisión del diseño original del PP. </a:t>
            </a:r>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33</a:t>
            </a:fld>
            <a:endParaRPr lang="es-ES"/>
          </a:p>
        </p:txBody>
      </p:sp>
    </p:spTree>
    <p:extLst>
      <p:ext uri="{BB962C8B-B14F-4D97-AF65-F5344CB8AC3E}">
        <p14:creationId xmlns:p14="http://schemas.microsoft.com/office/powerpoint/2010/main" val="391793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entonces, qué ventajas</a:t>
            </a:r>
            <a:r>
              <a:rPr lang="es-ES" baseline="0" dirty="0" smtClean="0"/>
              <a:t> nos dan los PP... </a:t>
            </a:r>
            <a:endParaRPr lang="es-ES" dirty="0"/>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34</a:t>
            </a:fld>
            <a:endParaRPr lang="es-ES"/>
          </a:p>
        </p:txBody>
      </p:sp>
    </p:spTree>
    <p:extLst>
      <p:ext uri="{BB962C8B-B14F-4D97-AF65-F5344CB8AC3E}">
        <p14:creationId xmlns:p14="http://schemas.microsoft.com/office/powerpoint/2010/main" val="104290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Qué</a:t>
            </a:r>
            <a:r>
              <a:rPr lang="es-ES" baseline="0" dirty="0" smtClean="0"/>
              <a:t> avances hemos tenido en PP, se ha dado una consolidación metodológica, se empezó con lineamientos, una reducida escala en los programas presupuestales. Ahora alrededor del 60% del presupuesto está expresado en PP, contamos con una directiva, que va siendo mejorada año a año. </a:t>
            </a:r>
          </a:p>
          <a:p>
            <a:r>
              <a:rPr lang="es-ES" baseline="0" dirty="0" smtClean="0"/>
              <a:t>De parte de la DGPP, hay un soporte para la implementación, sobre todo en el apoyo a las entidades de gobierno nacional para la transferencia de conocimientos a los gobiernos regionales y locales, en el marco de sus competencias. </a:t>
            </a:r>
          </a:p>
          <a:p>
            <a:r>
              <a:rPr lang="es-ES" baseline="0" dirty="0" smtClean="0"/>
              <a:t>Los sectores de gobierno regional, se van apropiando de los resultados, y van tomando un rol más activo en los temas de articulación territorial. </a:t>
            </a:r>
          </a:p>
          <a:p>
            <a:endParaRPr lang="es-ES" baseline="0" dirty="0" smtClean="0"/>
          </a:p>
          <a:p>
            <a:r>
              <a:rPr lang="es-ES" baseline="0" dirty="0" smtClean="0"/>
              <a:t>Entre los desafíos, que vamos abordando está mejorar progresivamente el diseño de los PP. </a:t>
            </a:r>
          </a:p>
          <a:p>
            <a:r>
              <a:rPr lang="es-ES" baseline="0" dirty="0" smtClean="0"/>
              <a:t>Desarrollar capacidades para el diseño (GN), implementación y ejecución de los PP (apoyando a las entidades de GN para el desarrollo de capacidades en los GR y GL). </a:t>
            </a:r>
          </a:p>
          <a:p>
            <a:endParaRPr lang="es-ES" baseline="0" dirty="0" smtClean="0"/>
          </a:p>
          <a:p>
            <a:r>
              <a:rPr lang="es-ES" baseline="0" dirty="0" smtClean="0"/>
              <a:t>También, buscamos desarrollar guías, documentos de apoyo, talleres de difusión que apoyen la gestión presupuestaria por resultados. </a:t>
            </a:r>
          </a:p>
          <a:p>
            <a:endParaRPr lang="es-ES" baseline="0" dirty="0" smtClean="0"/>
          </a:p>
          <a:p>
            <a:r>
              <a:rPr lang="es-ES" baseline="0" dirty="0" smtClean="0"/>
              <a:t>Y este esfuerzo, que busca consolidar la articulación territorial (integración de más de un nivel de gobierno para el logro de los resultados de los PP). </a:t>
            </a:r>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35</a:t>
            </a:fld>
            <a:endParaRPr lang="es-ES"/>
          </a:p>
        </p:txBody>
      </p:sp>
    </p:spTree>
    <p:extLst>
      <p:ext uri="{BB962C8B-B14F-4D97-AF65-F5344CB8AC3E}">
        <p14:creationId xmlns:p14="http://schemas.microsoft.com/office/powerpoint/2010/main" val="9125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37</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910794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39</a:t>
            </a:fld>
            <a:endParaRPr lang="es-ES">
              <a:solidFill>
                <a:prstClr val="black"/>
              </a:solidFill>
            </a:endParaRPr>
          </a:p>
        </p:txBody>
      </p:sp>
    </p:spTree>
    <p:extLst>
      <p:ext uri="{BB962C8B-B14F-4D97-AF65-F5344CB8AC3E}">
        <p14:creationId xmlns:p14="http://schemas.microsoft.com/office/powerpoint/2010/main" val="267861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46</a:t>
            </a:fld>
            <a:endParaRPr lang="es-ES">
              <a:solidFill>
                <a:prstClr val="black"/>
              </a:solidFill>
            </a:endParaRPr>
          </a:p>
        </p:txBody>
      </p:sp>
    </p:spTree>
    <p:extLst>
      <p:ext uri="{BB962C8B-B14F-4D97-AF65-F5344CB8AC3E}">
        <p14:creationId xmlns:p14="http://schemas.microsoft.com/office/powerpoint/2010/main" val="267861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47</a:t>
            </a:fld>
            <a:endParaRPr lang="es-E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endParaRPr lang="es-ES" dirty="0" smtClean="0"/>
          </a:p>
        </p:txBody>
      </p:sp>
    </p:spTree>
    <p:extLst>
      <p:ext uri="{BB962C8B-B14F-4D97-AF65-F5344CB8AC3E}">
        <p14:creationId xmlns:p14="http://schemas.microsoft.com/office/powerpoint/2010/main" val="28044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C66F09D-A5FE-4CCB-B81C-81704404F8DD}" type="slidenum">
              <a:rPr lang="es-ES" smtClean="0"/>
              <a:pPr/>
              <a:t>48</a:t>
            </a:fld>
            <a:endParaRPr lang="es-E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algn="just" eaLnBrk="1" hangingPunct="1"/>
            <a:r>
              <a:rPr lang="es-PE" sz="1200" dirty="0" smtClean="0"/>
              <a:t>La articulación territorial se desprende de las competencias que poseen los distintos niveles de gobierno en la ejecución de un determinado PP.</a:t>
            </a:r>
          </a:p>
          <a:p>
            <a:pPr marL="0" indent="0" algn="just" eaLnBrk="1" hangingPunct="1">
              <a:buNone/>
            </a:pPr>
            <a:endParaRPr lang="es-PE" sz="1200" dirty="0" smtClean="0"/>
          </a:p>
          <a:p>
            <a:pPr algn="just" eaLnBrk="1" hangingPunct="1"/>
            <a:r>
              <a:rPr lang="es-PE" sz="1200" dirty="0" smtClean="0"/>
              <a:t>El hecho que el Sector responsable no haya presentado Anexo N° 5 no implica que el programa no sea articulado y que los GR/GL no programen recursos en los productos/actividades de su competencia.</a:t>
            </a:r>
          </a:p>
          <a:p>
            <a:pPr marL="0" indent="0" algn="just" eaLnBrk="1" hangingPunct="1">
              <a:buNone/>
            </a:pPr>
            <a:endParaRPr lang="es-MX" sz="1200" dirty="0" smtClean="0"/>
          </a:p>
          <a:p>
            <a:pPr algn="just" eaLnBrk="1" hangingPunct="1"/>
            <a:r>
              <a:rPr lang="es-PE" sz="1200" dirty="0" smtClean="0"/>
              <a:t>El Sector responsable, en el marco de sus competencias, debe proporcionar información y orientación a los GR/GL que programen recursos en los PP articulados territorialmente.</a:t>
            </a:r>
            <a:endParaRPr lang="es-MX" sz="1200" dirty="0" smtClean="0"/>
          </a:p>
          <a:p>
            <a:pPr eaLnBrk="1" hangingPunct="1">
              <a:buFontTx/>
              <a:buChar char="-"/>
            </a:pPr>
            <a:endParaRPr lang="es-ES" dirty="0" smtClean="0"/>
          </a:p>
        </p:txBody>
      </p:sp>
    </p:spTree>
    <p:extLst>
      <p:ext uri="{BB962C8B-B14F-4D97-AF65-F5344CB8AC3E}">
        <p14:creationId xmlns:p14="http://schemas.microsoft.com/office/powerpoint/2010/main" val="185070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a:t>
            </a:r>
            <a:r>
              <a:rPr lang="es-ES" baseline="0" dirty="0" smtClean="0"/>
              <a:t> entiendo esta lámina</a:t>
            </a:r>
            <a:endParaRPr lang="es-ES" dirty="0"/>
          </a:p>
        </p:txBody>
      </p:sp>
      <p:sp>
        <p:nvSpPr>
          <p:cNvPr id="4" name="Marcador de número de diapositiva 3"/>
          <p:cNvSpPr>
            <a:spLocks noGrp="1"/>
          </p:cNvSpPr>
          <p:nvPr>
            <p:ph type="sldNum" sz="quarter" idx="10"/>
          </p:nvPr>
        </p:nvSpPr>
        <p:spPr/>
        <p:txBody>
          <a:bodyPr/>
          <a:lstStyle/>
          <a:p>
            <a:fld id="{8FA77B7D-62C7-4D34-9708-F0AF6212866B}" type="slidenum">
              <a:rPr lang="es-PE" smtClean="0"/>
              <a:pPr/>
              <a:t>53</a:t>
            </a:fld>
            <a:endParaRPr lang="es-PE"/>
          </a:p>
        </p:txBody>
      </p:sp>
    </p:spTree>
    <p:extLst>
      <p:ext uri="{BB962C8B-B14F-4D97-AF65-F5344CB8AC3E}">
        <p14:creationId xmlns:p14="http://schemas.microsoft.com/office/powerpoint/2010/main" val="982483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08C6919C-F312-4266-8C87-AE53009F2598}" type="slidenum">
              <a:rPr lang="es-ES" smtClean="0"/>
              <a:pPr>
                <a:defRPr/>
              </a:pPr>
              <a:t>56</a:t>
            </a:fld>
            <a:endParaRPr lang="es-ES"/>
          </a:p>
        </p:txBody>
      </p:sp>
    </p:spTree>
    <p:extLst>
      <p:ext uri="{BB962C8B-B14F-4D97-AF65-F5344CB8AC3E}">
        <p14:creationId xmlns:p14="http://schemas.microsoft.com/office/powerpoint/2010/main" val="197566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modelo que tenemos del </a:t>
            </a:r>
            <a:r>
              <a:rPr lang="es-ES" dirty="0" err="1" smtClean="0"/>
              <a:t>PpR</a:t>
            </a:r>
            <a:r>
              <a:rPr lang="es-ES" dirty="0" smtClean="0"/>
              <a:t> busca incorporar en la gestión institucional y en la gestión presupuestaria el uso sistemático de la información de los resultados. </a:t>
            </a:r>
          </a:p>
          <a:p>
            <a:r>
              <a:rPr lang="es-ES" dirty="0" smtClean="0"/>
              <a:t>Asimismo, como se ha mencionado se</a:t>
            </a:r>
            <a:r>
              <a:rPr lang="es-ES" baseline="0" dirty="0" smtClean="0"/>
              <a:t> trata de incorporar en todas las fases del proceso presupuestario, la información que provenga de los instrumentos del </a:t>
            </a:r>
            <a:r>
              <a:rPr lang="es-ES" baseline="0" dirty="0" err="1" smtClean="0"/>
              <a:t>PpR</a:t>
            </a:r>
            <a:r>
              <a:rPr lang="es-ES" baseline="0" dirty="0" smtClean="0"/>
              <a:t>. </a:t>
            </a:r>
          </a:p>
          <a:p>
            <a:endParaRPr lang="es-ES" baseline="0" dirty="0" smtClean="0"/>
          </a:p>
          <a:p>
            <a:r>
              <a:rPr lang="es-ES" baseline="0" dirty="0" smtClean="0"/>
              <a:t>Los objetivos, tal como lo menciona, la literatura sobre el tema son: </a:t>
            </a:r>
          </a:p>
          <a:p>
            <a:endParaRPr lang="es-ES" baseline="0" dirty="0" smtClean="0"/>
          </a:p>
          <a:p>
            <a:pPr marL="171450" indent="-171450">
              <a:buFontTx/>
              <a:buChar char="-"/>
            </a:pPr>
            <a:r>
              <a:rPr lang="es-ES" baseline="0" dirty="0" smtClean="0"/>
              <a:t>Mejorar la priorización del gasto, considerando que las necesidades son infinitas, pero los recursos son limitados (principio básico de la economía). </a:t>
            </a:r>
          </a:p>
          <a:p>
            <a:pPr marL="171450" indent="-171450">
              <a:buFontTx/>
              <a:buChar char="-"/>
            </a:pPr>
            <a:r>
              <a:rPr lang="es-ES" baseline="0" dirty="0" smtClean="0"/>
              <a:t>Motivar a los operadores o ejecutores del presupuesto lo hagan de manera eficaz (alcanzando los resultados planteados) y con las intervenciones más costo – efectivas (eficiencia en el gasto). </a:t>
            </a:r>
            <a:endParaRPr lang="es-ES" dirty="0"/>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3</a:t>
            </a:fld>
            <a:endParaRPr lang="es-ES"/>
          </a:p>
        </p:txBody>
      </p:sp>
    </p:spTree>
    <p:extLst>
      <p:ext uri="{BB962C8B-B14F-4D97-AF65-F5344CB8AC3E}">
        <p14:creationId xmlns:p14="http://schemas.microsoft.com/office/powerpoint/2010/main" val="4052158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57</a:t>
            </a:fld>
            <a:endParaRPr lang="es-MX" smtClean="0"/>
          </a:p>
        </p:txBody>
      </p:sp>
    </p:spTree>
    <p:extLst>
      <p:ext uri="{BB962C8B-B14F-4D97-AF65-F5344CB8AC3E}">
        <p14:creationId xmlns:p14="http://schemas.microsoft.com/office/powerpoint/2010/main" val="1892288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58</a:t>
            </a:fld>
            <a:endParaRPr lang="es-MX" smtClean="0"/>
          </a:p>
        </p:txBody>
      </p:sp>
    </p:spTree>
    <p:extLst>
      <p:ext uri="{BB962C8B-B14F-4D97-AF65-F5344CB8AC3E}">
        <p14:creationId xmlns:p14="http://schemas.microsoft.com/office/powerpoint/2010/main" val="912423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59</a:t>
            </a:fld>
            <a:endParaRPr lang="es-MX" smtClean="0"/>
          </a:p>
        </p:txBody>
      </p:sp>
    </p:spTree>
    <p:extLst>
      <p:ext uri="{BB962C8B-B14F-4D97-AF65-F5344CB8AC3E}">
        <p14:creationId xmlns:p14="http://schemas.microsoft.com/office/powerpoint/2010/main" val="4167308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60</a:t>
            </a:fld>
            <a:endParaRPr lang="es-MX" smtClean="0"/>
          </a:p>
        </p:txBody>
      </p:sp>
    </p:spTree>
    <p:extLst>
      <p:ext uri="{BB962C8B-B14F-4D97-AF65-F5344CB8AC3E}">
        <p14:creationId xmlns:p14="http://schemas.microsoft.com/office/powerpoint/2010/main" val="3850874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EADC19-8A05-43CC-8F81-8D57BFF75233}" type="slidenum">
              <a:rPr lang="es-MX" smtClean="0"/>
              <a:pPr/>
              <a:t>61</a:t>
            </a:fld>
            <a:endParaRPr lang="es-MX" smtClean="0"/>
          </a:p>
        </p:txBody>
      </p:sp>
    </p:spTree>
    <p:extLst>
      <p:ext uri="{BB962C8B-B14F-4D97-AF65-F5344CB8AC3E}">
        <p14:creationId xmlns:p14="http://schemas.microsoft.com/office/powerpoint/2010/main" val="4219749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A7CBBE-4344-45F0-942C-E32C8AB73A28}" type="slidenum">
              <a:rPr lang="es-ES" smtClean="0">
                <a:solidFill>
                  <a:prstClr val="black"/>
                </a:solidFill>
              </a:rPr>
              <a:pPr>
                <a:defRPr/>
              </a:pPr>
              <a:t>62</a:t>
            </a:fld>
            <a:endParaRPr lang="es-ES">
              <a:solidFill>
                <a:prstClr val="black"/>
              </a:solidFill>
            </a:endParaRPr>
          </a:p>
        </p:txBody>
      </p:sp>
    </p:spTree>
    <p:extLst>
      <p:ext uri="{BB962C8B-B14F-4D97-AF65-F5344CB8AC3E}">
        <p14:creationId xmlns:p14="http://schemas.microsoft.com/office/powerpoint/2010/main" val="3125668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63</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910794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64</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910794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65</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910794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66</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91079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modelo que tenemos del </a:t>
            </a:r>
            <a:r>
              <a:rPr lang="es-ES" dirty="0" err="1" smtClean="0"/>
              <a:t>PpR</a:t>
            </a:r>
            <a:r>
              <a:rPr lang="es-ES" dirty="0" smtClean="0"/>
              <a:t> busca incorporar en la gestión institucional y en la gestión presupuestaria el uso sistemático de la información de los resultados. </a:t>
            </a:r>
          </a:p>
          <a:p>
            <a:r>
              <a:rPr lang="es-ES" dirty="0" smtClean="0"/>
              <a:t>Asimismo, como se ha mencionado se</a:t>
            </a:r>
            <a:r>
              <a:rPr lang="es-ES" baseline="0" dirty="0" smtClean="0"/>
              <a:t> trata de incorporar en todas las fases del proceso presupuestario, la información que provenga de los instrumentos del </a:t>
            </a:r>
            <a:r>
              <a:rPr lang="es-ES" baseline="0" dirty="0" err="1" smtClean="0"/>
              <a:t>PpR</a:t>
            </a:r>
            <a:r>
              <a:rPr lang="es-ES" baseline="0" dirty="0" smtClean="0"/>
              <a:t>. </a:t>
            </a:r>
          </a:p>
          <a:p>
            <a:endParaRPr lang="es-ES" baseline="0" dirty="0" smtClean="0"/>
          </a:p>
          <a:p>
            <a:r>
              <a:rPr lang="es-ES" baseline="0" dirty="0" smtClean="0"/>
              <a:t>Los objetivos, tal como lo menciona, la literatura sobre el tema son: </a:t>
            </a:r>
          </a:p>
          <a:p>
            <a:endParaRPr lang="es-ES" baseline="0" dirty="0" smtClean="0"/>
          </a:p>
          <a:p>
            <a:pPr marL="171450" indent="-171450">
              <a:buFontTx/>
              <a:buChar char="-"/>
            </a:pPr>
            <a:r>
              <a:rPr lang="es-ES" baseline="0" dirty="0" smtClean="0"/>
              <a:t>Mejorar la priorización del gasto, considerando que las necesidades son infinitas, pero los recursos son limitados (principio básico de la economía). </a:t>
            </a:r>
          </a:p>
          <a:p>
            <a:pPr marL="171450" indent="-171450">
              <a:buFontTx/>
              <a:buChar char="-"/>
            </a:pPr>
            <a:r>
              <a:rPr lang="es-ES" baseline="0" dirty="0" smtClean="0"/>
              <a:t>Motivar a los operadores o ejecutores del presupuesto lo hagan de manera eficaz (alcanzando los resultados planteados) y con las intervenciones más costo – efectivas (eficiencia en el gasto). </a:t>
            </a:r>
            <a:endParaRPr lang="es-ES" dirty="0"/>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5</a:t>
            </a:fld>
            <a:endParaRPr lang="es-ES"/>
          </a:p>
        </p:txBody>
      </p:sp>
    </p:spTree>
    <p:extLst>
      <p:ext uri="{BB962C8B-B14F-4D97-AF65-F5344CB8AC3E}">
        <p14:creationId xmlns:p14="http://schemas.microsoft.com/office/powerpoint/2010/main" val="4052158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FB93F5A-1A30-4EA7-8EF6-B9835021A0A1}" type="slidenum">
              <a:rPr lang="es-ES" smtClean="0"/>
              <a:pPr/>
              <a:t>67</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910794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E0E08D-1F7C-4655-B8E3-BD519B08262D}" type="slidenum">
              <a:rPr lang="es-MX" smtClean="0"/>
              <a:pPr/>
              <a:t>68</a:t>
            </a:fld>
            <a:endParaRPr lang="es-MX" smtClean="0"/>
          </a:p>
        </p:txBody>
      </p:sp>
    </p:spTree>
    <p:extLst>
      <p:ext uri="{BB962C8B-B14F-4D97-AF65-F5344CB8AC3E}">
        <p14:creationId xmlns:p14="http://schemas.microsoft.com/office/powerpoint/2010/main" val="316063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Antes</a:t>
            </a:r>
            <a:r>
              <a:rPr lang="es-ES" baseline="0" dirty="0" smtClean="0"/>
              <a:t> del </a:t>
            </a:r>
            <a:r>
              <a:rPr lang="es-ES" baseline="0" dirty="0" err="1" smtClean="0"/>
              <a:t>PpR</a:t>
            </a:r>
            <a:r>
              <a:rPr lang="es-ES" baseline="0" dirty="0" smtClean="0"/>
              <a:t>, tenemos intervenciones públicas que están representados por los círculos en este gráfico de doble eje. Estas intervenciones pueden estar financiadas o puestas en marcha o en proyecto (sin presupuesto). Como se puede ver en el gráfico, no se podía ver por las líneas de gasto ni la prioridad en términos de las políticas públicas que atienden a las personas, ni el desempeño de las mismas. </a:t>
            </a:r>
          </a:p>
          <a:p>
            <a:r>
              <a:rPr lang="es-ES" baseline="0" dirty="0" smtClean="0"/>
              <a:t>En el gráfico, las tenemos dispersas en todo el plano cartesiano. </a:t>
            </a:r>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6</a:t>
            </a:fld>
            <a:endParaRPr lang="es-ES"/>
          </a:p>
        </p:txBody>
      </p:sp>
    </p:spTree>
    <p:extLst>
      <p:ext uri="{BB962C8B-B14F-4D97-AF65-F5344CB8AC3E}">
        <p14:creationId xmlns:p14="http://schemas.microsoft.com/office/powerpoint/2010/main" val="157768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primer objetivo del </a:t>
            </a:r>
            <a:r>
              <a:rPr lang="es-ES" dirty="0" err="1" smtClean="0"/>
              <a:t>PpR</a:t>
            </a:r>
            <a:r>
              <a:rPr lang="es-ES" dirty="0" smtClean="0"/>
              <a:t> busca movernos hacia</a:t>
            </a:r>
            <a:r>
              <a:rPr lang="es-ES" baseline="0" dirty="0" smtClean="0"/>
              <a:t> aquellas intervenciones que ayuden a alcanzar los resultados, es decir, que nos enfocamos en aquellas de mayor prioridad política.</a:t>
            </a:r>
            <a:endParaRPr lang="es-ES" dirty="0"/>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7</a:t>
            </a:fld>
            <a:endParaRPr lang="es-ES"/>
          </a:p>
        </p:txBody>
      </p:sp>
    </p:spTree>
    <p:extLst>
      <p:ext uri="{BB962C8B-B14F-4D97-AF65-F5344CB8AC3E}">
        <p14:creationId xmlns:p14="http://schemas.microsoft.com/office/powerpoint/2010/main" val="1666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Asimismo, también se busca orientar cada vez el gasto a intervenciones de “potencial” alto desempeño</a:t>
            </a:r>
            <a:r>
              <a:rPr lang="es-ES" baseline="0" dirty="0" smtClean="0"/>
              <a:t> (que alcancen resultados). </a:t>
            </a:r>
            <a:endParaRPr lang="es-ES" dirty="0"/>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8</a:t>
            </a:fld>
            <a:endParaRPr lang="es-ES"/>
          </a:p>
        </p:txBody>
      </p:sp>
    </p:spTree>
    <p:extLst>
      <p:ext uri="{BB962C8B-B14F-4D97-AF65-F5344CB8AC3E}">
        <p14:creationId xmlns:p14="http://schemas.microsoft.com/office/powerpoint/2010/main" val="311484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a:t>
            </a:r>
            <a:r>
              <a:rPr lang="es-ES" baseline="0" dirty="0" err="1" smtClean="0"/>
              <a:t>PpR</a:t>
            </a:r>
            <a:r>
              <a:rPr lang="es-ES" baseline="0" dirty="0" smtClean="0"/>
              <a:t> en ese sentido busca tener: prioridades claras… Esto se aborda con el primer instrumento del </a:t>
            </a:r>
            <a:r>
              <a:rPr lang="es-ES" baseline="0" dirty="0" err="1" smtClean="0"/>
              <a:t>PpR</a:t>
            </a:r>
            <a:r>
              <a:rPr lang="es-ES" baseline="0" dirty="0" smtClean="0"/>
              <a:t>, los programas presupuestales. </a:t>
            </a:r>
          </a:p>
          <a:p>
            <a:endParaRPr lang="es-ES" baseline="0" dirty="0" smtClean="0"/>
          </a:p>
          <a:p>
            <a:r>
              <a:rPr lang="es-ES" baseline="0" dirty="0" smtClean="0"/>
              <a:t>Asimismo, se busca incorporar información de desempeño, que sea confiable (buena calidad de los datos, independiente), oportuna, y útil tanto para la gestión institucional como para la gestión presupuestaria. Esta información se genera a través de dos instrumentos del </a:t>
            </a:r>
            <a:r>
              <a:rPr lang="es-ES" baseline="0" dirty="0" err="1" smtClean="0"/>
              <a:t>PpR</a:t>
            </a:r>
            <a:r>
              <a:rPr lang="es-ES" baseline="0" dirty="0" smtClean="0"/>
              <a:t>: el seguimiento y las evaluaciones. </a:t>
            </a:r>
          </a:p>
          <a:p>
            <a:endParaRPr lang="es-ES" baseline="0" dirty="0" smtClean="0"/>
          </a:p>
          <a:p>
            <a:r>
              <a:rPr lang="es-ES" baseline="0" dirty="0" smtClean="0"/>
              <a:t>Finalmente, también se trata de generar mecanismos, que ayuden a señalizar a las entidades públicas a buscar alcanzar resultados en las políticas prioritarias del Estado y acelerar el logro. Esto se hace a través de los incentivos a la gestión.</a:t>
            </a:r>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9</a:t>
            </a:fld>
            <a:endParaRPr lang="es-ES"/>
          </a:p>
        </p:txBody>
      </p:sp>
    </p:spTree>
    <p:extLst>
      <p:ext uri="{BB962C8B-B14F-4D97-AF65-F5344CB8AC3E}">
        <p14:creationId xmlns:p14="http://schemas.microsoft.com/office/powerpoint/2010/main" val="49707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a:t>
            </a:r>
            <a:r>
              <a:rPr lang="es-ES" baseline="0" dirty="0" err="1" smtClean="0"/>
              <a:t>PpR</a:t>
            </a:r>
            <a:r>
              <a:rPr lang="es-ES" baseline="0" dirty="0" smtClean="0"/>
              <a:t> en ese sentido busca tener: prioridades claras… Esto se aborda con el primer instrumento del </a:t>
            </a:r>
            <a:r>
              <a:rPr lang="es-ES" baseline="0" dirty="0" err="1" smtClean="0"/>
              <a:t>PpR</a:t>
            </a:r>
            <a:r>
              <a:rPr lang="es-ES" baseline="0" dirty="0" smtClean="0"/>
              <a:t>, los programas presupuestales. </a:t>
            </a:r>
          </a:p>
          <a:p>
            <a:endParaRPr lang="es-ES" baseline="0" dirty="0" smtClean="0"/>
          </a:p>
          <a:p>
            <a:r>
              <a:rPr lang="es-ES" baseline="0" dirty="0" smtClean="0"/>
              <a:t>Asimismo, se busca incorporar información de desempeño, que sea confiable (buena calidad de los datos, independiente), oportuna, y útil tanto para la gestión institucional como para la gestión presupuestaria. Esta información se genera a través de dos instrumentos del </a:t>
            </a:r>
            <a:r>
              <a:rPr lang="es-ES" baseline="0" dirty="0" err="1" smtClean="0"/>
              <a:t>PpR</a:t>
            </a:r>
            <a:r>
              <a:rPr lang="es-ES" baseline="0" dirty="0" smtClean="0"/>
              <a:t>: el seguimiento y las evaluaciones. </a:t>
            </a:r>
          </a:p>
          <a:p>
            <a:endParaRPr lang="es-ES" baseline="0" dirty="0" smtClean="0"/>
          </a:p>
          <a:p>
            <a:r>
              <a:rPr lang="es-ES" baseline="0" dirty="0" smtClean="0"/>
              <a:t>Finalmente, también se trata de generar mecanismos, que ayuden a señalizar a las entidades públicas a buscar alcanzar resultados en las políticas prioritarias del Estado y acelerar el logro. Esto se hace a través de los incentivos a la gestión.</a:t>
            </a:r>
          </a:p>
        </p:txBody>
      </p:sp>
      <p:sp>
        <p:nvSpPr>
          <p:cNvPr id="4" name="Marcador de número de diapositiva 3"/>
          <p:cNvSpPr>
            <a:spLocks noGrp="1"/>
          </p:cNvSpPr>
          <p:nvPr>
            <p:ph type="sldNum" sz="quarter" idx="10"/>
          </p:nvPr>
        </p:nvSpPr>
        <p:spPr/>
        <p:txBody>
          <a:bodyPr/>
          <a:lstStyle/>
          <a:p>
            <a:pPr>
              <a:defRPr/>
            </a:pPr>
            <a:fld id="{08C6919C-F312-4266-8C87-AE53009F2598}" type="slidenum">
              <a:rPr lang="es-ES" smtClean="0"/>
              <a:pPr>
                <a:defRPr/>
              </a:pPr>
              <a:t>10</a:t>
            </a:fld>
            <a:endParaRPr lang="es-ES"/>
          </a:p>
        </p:txBody>
      </p:sp>
    </p:spTree>
    <p:extLst>
      <p:ext uri="{BB962C8B-B14F-4D97-AF65-F5344CB8AC3E}">
        <p14:creationId xmlns:p14="http://schemas.microsoft.com/office/powerpoint/2010/main" val="49707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539552" y="980728"/>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endParaRPr lang="es-ES"/>
          </a:p>
        </p:txBody>
      </p:sp>
      <p:sp>
        <p:nvSpPr>
          <p:cNvPr id="6" name="Rectangle 12"/>
          <p:cNvSpPr>
            <a:spLocks noChangeArrowheads="1"/>
          </p:cNvSpPr>
          <p:nvPr userDrawn="1"/>
        </p:nvSpPr>
        <p:spPr bwMode="auto">
          <a:xfrm>
            <a:off x="0" y="6165850"/>
            <a:ext cx="9144000" cy="692150"/>
          </a:xfrm>
          <a:prstGeom prst="rect">
            <a:avLst/>
          </a:prstGeom>
          <a:solidFill>
            <a:srgbClr val="808080"/>
          </a:solidFill>
          <a:ln w="9525">
            <a:solidFill>
              <a:schemeClr val="bg2"/>
            </a:solidFill>
            <a:miter lim="800000"/>
            <a:headEnd/>
            <a:tailEnd/>
          </a:ln>
        </p:spPr>
        <p:txBody>
          <a:bodyPr wrap="none" anchor="ctr"/>
          <a:lstStyle/>
          <a:p>
            <a:endParaRPr lang="es-PE"/>
          </a:p>
        </p:txBody>
      </p:sp>
      <p:pic>
        <p:nvPicPr>
          <p:cNvPr id="7" name="Picture 14" descr="ppr"/>
          <p:cNvPicPr>
            <a:picLocks noChangeAspect="1" noChangeArrowheads="1"/>
          </p:cNvPicPr>
          <p:nvPr userDrawn="1"/>
        </p:nvPicPr>
        <p:blipFill>
          <a:blip r:embed="rId2" cstate="print"/>
          <a:srcRect/>
          <a:stretch>
            <a:fillRect/>
          </a:stretch>
        </p:blipFill>
        <p:spPr bwMode="auto">
          <a:xfrm>
            <a:off x="0" y="6167438"/>
            <a:ext cx="1403350" cy="690562"/>
          </a:xfrm>
          <a:prstGeom prst="rect">
            <a:avLst/>
          </a:prstGeom>
          <a:noFill/>
          <a:ln w="9525">
            <a:noFill/>
            <a:miter lim="800000"/>
            <a:headEnd/>
            <a:tailEnd/>
          </a:ln>
        </p:spPr>
      </p:pic>
      <p:sp>
        <p:nvSpPr>
          <p:cNvPr id="8" name="Rectangle 18"/>
          <p:cNvSpPr>
            <a:spLocks noChangeArrowheads="1"/>
          </p:cNvSpPr>
          <p:nvPr userDrawn="1"/>
        </p:nvSpPr>
        <p:spPr bwMode="auto">
          <a:xfrm>
            <a:off x="841375" y="3186113"/>
            <a:ext cx="525463" cy="0"/>
          </a:xfrm>
          <a:prstGeom prst="rect">
            <a:avLst/>
          </a:prstGeom>
          <a:solidFill>
            <a:srgbClr val="FFFFFF"/>
          </a:solidFill>
          <a:ln w="9525">
            <a:noFill/>
            <a:miter lim="800000"/>
            <a:headEnd/>
            <a:tailEnd/>
          </a:ln>
        </p:spPr>
        <p:txBody>
          <a:bodyPr wrap="none" anchor="ctr">
            <a:spAutoFit/>
          </a:bodyPr>
          <a:lstStyle/>
          <a:p>
            <a:endParaRPr lang="es-PE"/>
          </a:p>
        </p:txBody>
      </p:sp>
      <p:graphicFrame>
        <p:nvGraphicFramePr>
          <p:cNvPr id="9" name="Group 82"/>
          <p:cNvGraphicFramePr>
            <a:graphicFrameLocks noGrp="1"/>
          </p:cNvGraphicFramePr>
          <p:nvPr/>
        </p:nvGraphicFramePr>
        <p:xfrm>
          <a:off x="900113" y="0"/>
          <a:ext cx="2519362" cy="731838"/>
        </p:xfrm>
        <a:graphic>
          <a:graphicData uri="http://schemas.openxmlformats.org/drawingml/2006/table">
            <a:tbl>
              <a:tblPr/>
              <a:tblGrid>
                <a:gridCol w="708025"/>
                <a:gridCol w="1811337"/>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PERÚ</a:t>
                      </a:r>
                    </a:p>
                  </a:txBody>
                  <a:tcPr marT="45740" marB="4574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82B0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rgbClr val="FFFFFF"/>
                          </a:solidFill>
                          <a:effectLst/>
                          <a:latin typeface="Arial" pitchFamily="34" charset="0"/>
                          <a:ea typeface="Calibri" pitchFamily="34" charset="0"/>
                          <a:cs typeface="Times New Roman" pitchFamily="18" charset="0"/>
                        </a:rPr>
                        <a:t>Ministerio </a:t>
                      </a:r>
                      <a:endParaRPr kumimoji="0" lang="es-ES"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smtClean="0">
                          <a:ln>
                            <a:noFill/>
                          </a:ln>
                          <a:solidFill>
                            <a:srgbClr val="FFFFFF"/>
                          </a:solidFill>
                          <a:effectLst/>
                          <a:latin typeface="Arial" pitchFamily="34" charset="0"/>
                          <a:ea typeface="Calibri" pitchFamily="34" charset="0"/>
                          <a:cs typeface="Times New Roman" pitchFamily="18" charset="0"/>
                        </a:rPr>
                        <a:t>de Economía y Finanzas</a:t>
                      </a:r>
                      <a:endParaRPr kumimoji="0" lang="es-PE"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T="45740" marB="45740"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404040"/>
                    </a:solidFill>
                  </a:tcPr>
                </a:tc>
              </a:tr>
            </a:tbl>
          </a:graphicData>
        </a:graphic>
      </p:graphicFrame>
      <p:pic>
        <p:nvPicPr>
          <p:cNvPr id="10" name="Picture 19" descr="escudo"/>
          <p:cNvPicPr>
            <a:picLocks noChangeAspect="1" noChangeArrowheads="1"/>
          </p:cNvPicPr>
          <p:nvPr userDrawn="1"/>
        </p:nvPicPr>
        <p:blipFill>
          <a:blip r:embed="rId3" cstate="print"/>
          <a:srcRect/>
          <a:stretch>
            <a:fillRect/>
          </a:stretch>
        </p:blipFill>
        <p:spPr bwMode="auto">
          <a:xfrm>
            <a:off x="250825" y="0"/>
            <a:ext cx="593725" cy="765175"/>
          </a:xfrm>
          <a:prstGeom prst="rect">
            <a:avLst/>
          </a:prstGeom>
          <a:noFill/>
          <a:ln w="9525">
            <a:noFill/>
            <a:miter lim="800000"/>
            <a:headEnd/>
            <a:tailEnd/>
          </a:ln>
        </p:spPr>
      </p:pic>
      <p:sp>
        <p:nvSpPr>
          <p:cNvPr id="5122" name="Rectangle 2"/>
          <p:cNvSpPr>
            <a:spLocks noGrp="1" noChangeArrowheads="1"/>
          </p:cNvSpPr>
          <p:nvPr>
            <p:ph type="ctrTitle"/>
          </p:nvPr>
        </p:nvSpPr>
        <p:spPr>
          <a:xfrm>
            <a:off x="765249" y="1268760"/>
            <a:ext cx="7623175" cy="1752600"/>
          </a:xfrm>
        </p:spPr>
        <p:txBody>
          <a:bodyPr/>
          <a:lstStyle>
            <a:lvl1pPr>
              <a:defRPr sz="5000"/>
            </a:lvl1pPr>
          </a:lstStyle>
          <a:p>
            <a:r>
              <a:rPr lang="es-ES" altLang="en-US"/>
              <a:t>Haga clic para cambiar el estilo de título	</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11" name="Rectangle 4"/>
          <p:cNvSpPr>
            <a:spLocks noGrp="1" noChangeArrowheads="1"/>
          </p:cNvSpPr>
          <p:nvPr>
            <p:ph type="dt" sz="half" idx="10"/>
          </p:nvPr>
        </p:nvSpPr>
        <p:spPr/>
        <p:txBody>
          <a:bodyPr/>
          <a:lstStyle>
            <a:lvl1pPr>
              <a:defRPr/>
            </a:lvl1pPr>
          </a:lstStyle>
          <a:p>
            <a:pPr>
              <a:defRPr/>
            </a:pPr>
            <a:endParaRPr lang="es-ES" altLang="en-US"/>
          </a:p>
        </p:txBody>
      </p:sp>
      <p:sp>
        <p:nvSpPr>
          <p:cNvPr id="12" name="Rectangle 6"/>
          <p:cNvSpPr>
            <a:spLocks noGrp="1" noChangeArrowheads="1"/>
          </p:cNvSpPr>
          <p:nvPr>
            <p:ph type="sldNum" sz="quarter" idx="11"/>
          </p:nvPr>
        </p:nvSpPr>
        <p:spPr>
          <a:xfrm>
            <a:off x="7010400" y="6400800"/>
            <a:ext cx="2133600" cy="457200"/>
          </a:xfrm>
        </p:spPr>
        <p:txBody>
          <a:bodyPr/>
          <a:lstStyle>
            <a:lvl1pPr>
              <a:defRPr sz="1200">
                <a:latin typeface="Garamond" pitchFamily="18" charset="0"/>
              </a:defRPr>
            </a:lvl1pPr>
          </a:lstStyle>
          <a:p>
            <a:pPr>
              <a:defRPr/>
            </a:pPr>
            <a:fld id="{A9336773-BCD3-46E8-B62A-2AB8CAF76034}" type="slidenum">
              <a:rPr lang="es-ES" altLang="en-US"/>
              <a:pPr>
                <a:defRPr/>
              </a:pPr>
              <a:t>‹Nº›</a:t>
            </a:fld>
            <a:endParaRPr lang="es-E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2F66EDE3-E360-4F46-83ED-DA1112B5F9D4}" type="slidenum">
              <a:rPr lang="es-ES" altLang="en-US"/>
              <a:pPr>
                <a:defRPr/>
              </a:pPr>
              <a:t>‹Nº›</a:t>
            </a:fld>
            <a:endParaRPr lang="es-E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4575073-C421-4E5E-8784-49268187874E}" type="slidenum">
              <a:rPr lang="es-ES" altLang="en-US"/>
              <a:pPr>
                <a:defRPr/>
              </a:pPr>
              <a:t>‹Nº›</a:t>
            </a:fld>
            <a:endParaRPr lang="es-E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3414F066-DEE0-44B7-80DF-AB20462BED9D}" type="slidenum">
              <a:rPr lang="es-ES" altLang="en-US"/>
              <a:pPr>
                <a:defRPr/>
              </a:pPr>
              <a:t>‹Nº›</a:t>
            </a:fld>
            <a:endParaRPr lang="es-E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C9E93BE2-E6DC-4020-AF9A-2EEE58C52D19}" type="slidenum">
              <a:rPr lang="es-ES" altLang="en-US"/>
              <a:pPr>
                <a:defRPr/>
              </a:pPr>
              <a:t>‹Nº›</a:t>
            </a:fld>
            <a:endParaRPr lang="es-E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2AD461F9-A7D2-4B1E-ACAA-14CB20024425}" type="slidenum">
              <a:rPr lang="es-ES" altLang="en-US"/>
              <a:pPr>
                <a:defRPr/>
              </a:pPr>
              <a:t>‹Nº›</a:t>
            </a:fld>
            <a:endParaRPr lang="es-E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 name="Line 8"/>
          <p:cNvSpPr>
            <a:spLocks noChangeShapeType="1"/>
          </p:cNvSpPr>
          <p:nvPr/>
        </p:nvSpPr>
        <p:spPr bwMode="auto">
          <a:xfrm>
            <a:off x="1691679" y="3962400"/>
            <a:ext cx="6840000" cy="0"/>
          </a:xfrm>
          <a:prstGeom prst="line">
            <a:avLst/>
          </a:prstGeom>
          <a:noFill/>
          <a:ln w="38100">
            <a:solidFill>
              <a:srgbClr val="808080"/>
            </a:solidFill>
            <a:round/>
            <a:headEnd/>
            <a:tailEnd/>
          </a:ln>
        </p:spPr>
        <p:txBody>
          <a:bodyPr/>
          <a:lstStyle/>
          <a:p>
            <a:endParaRPr lang="es-ES">
              <a:solidFill>
                <a:srgbClr val="000000"/>
              </a:solidFill>
            </a:endParaRPr>
          </a:p>
        </p:txBody>
      </p:sp>
      <p:sp>
        <p:nvSpPr>
          <p:cNvPr id="6" name="Rectangle 12"/>
          <p:cNvSpPr>
            <a:spLocks noChangeArrowheads="1"/>
          </p:cNvSpPr>
          <p:nvPr userDrawn="1"/>
        </p:nvSpPr>
        <p:spPr bwMode="auto">
          <a:xfrm>
            <a:off x="0" y="6165850"/>
            <a:ext cx="9144000" cy="692150"/>
          </a:xfrm>
          <a:prstGeom prst="rect">
            <a:avLst/>
          </a:prstGeom>
          <a:solidFill>
            <a:srgbClr val="C00000"/>
          </a:solidFill>
          <a:ln w="9525">
            <a:solidFill>
              <a:schemeClr val="bg2"/>
            </a:solidFill>
            <a:miter lim="800000"/>
            <a:headEnd/>
            <a:tailEnd/>
          </a:ln>
        </p:spPr>
        <p:txBody>
          <a:bodyPr wrap="none" anchor="ctr"/>
          <a:lstStyle/>
          <a:p>
            <a:endParaRPr lang="es-PE">
              <a:solidFill>
                <a:srgbClr val="000000"/>
              </a:solidFill>
            </a:endParaRPr>
          </a:p>
        </p:txBody>
      </p:sp>
      <p:sp>
        <p:nvSpPr>
          <p:cNvPr id="8" name="Rectangle 18"/>
          <p:cNvSpPr>
            <a:spLocks noChangeArrowheads="1"/>
          </p:cNvSpPr>
          <p:nvPr userDrawn="1"/>
        </p:nvSpPr>
        <p:spPr bwMode="auto">
          <a:xfrm>
            <a:off x="841375" y="3186113"/>
            <a:ext cx="525463" cy="0"/>
          </a:xfrm>
          <a:prstGeom prst="rect">
            <a:avLst/>
          </a:prstGeom>
          <a:solidFill>
            <a:srgbClr val="FFFFFF"/>
          </a:solidFill>
          <a:ln w="9525">
            <a:noFill/>
            <a:miter lim="800000"/>
            <a:headEnd/>
            <a:tailEnd/>
          </a:ln>
        </p:spPr>
        <p:txBody>
          <a:bodyPr wrap="none" anchor="ctr">
            <a:spAutoFit/>
          </a:bodyPr>
          <a:lstStyle/>
          <a:p>
            <a:endParaRPr lang="es-PE">
              <a:solidFill>
                <a:srgbClr val="000000"/>
              </a:solidFill>
            </a:endParaRPr>
          </a:p>
        </p:txBody>
      </p:sp>
      <p:graphicFrame>
        <p:nvGraphicFramePr>
          <p:cNvPr id="9" name="Group 82"/>
          <p:cNvGraphicFramePr>
            <a:graphicFrameLocks noGrp="1"/>
          </p:cNvGraphicFramePr>
          <p:nvPr>
            <p:extLst>
              <p:ext uri="{D42A27DB-BD31-4B8C-83A1-F6EECF244321}">
                <p14:modId xmlns:p14="http://schemas.microsoft.com/office/powerpoint/2010/main" val="744614216"/>
              </p:ext>
            </p:extLst>
          </p:nvPr>
        </p:nvGraphicFramePr>
        <p:xfrm>
          <a:off x="734936" y="7455"/>
          <a:ext cx="3168352" cy="613229"/>
        </p:xfrm>
        <a:graphic>
          <a:graphicData uri="http://schemas.openxmlformats.org/drawingml/2006/table">
            <a:tbl>
              <a:tblPr/>
              <a:tblGrid>
                <a:gridCol w="995476"/>
                <a:gridCol w="2172876"/>
              </a:tblGrid>
              <a:tr h="61322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PERÚ</a:t>
                      </a:r>
                    </a:p>
                  </a:txBody>
                  <a:tcPr marL="72000" marR="72000" marT="36000" marB="360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82B0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dirty="0" smtClean="0">
                          <a:ln>
                            <a:noFill/>
                          </a:ln>
                          <a:solidFill>
                            <a:srgbClr val="FFFFFF"/>
                          </a:solidFill>
                          <a:effectLst/>
                          <a:latin typeface="Arial" pitchFamily="34" charset="0"/>
                          <a:ea typeface="Calibri" pitchFamily="34" charset="0"/>
                          <a:cs typeface="Times New Roman" pitchFamily="18" charset="0"/>
                        </a:rPr>
                        <a:t>Ministerio </a:t>
                      </a:r>
                      <a:endParaRPr kumimoji="0" lang="es-E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dirty="0" smtClean="0">
                          <a:ln>
                            <a:noFill/>
                          </a:ln>
                          <a:solidFill>
                            <a:srgbClr val="FFFFFF"/>
                          </a:solidFill>
                          <a:effectLst/>
                          <a:latin typeface="Arial" pitchFamily="34" charset="0"/>
                          <a:ea typeface="Calibri" pitchFamily="34" charset="0"/>
                          <a:cs typeface="Times New Roman" pitchFamily="18" charset="0"/>
                        </a:rPr>
                        <a:t>de Economía y Finanzas</a:t>
                      </a:r>
                      <a:endParaRPr kumimoji="0" lang="es-PE"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72000" marR="72000" marT="36000" marB="360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404040"/>
                    </a:solidFill>
                  </a:tcPr>
                </a:tc>
              </a:tr>
            </a:tbl>
          </a:graphicData>
        </a:graphic>
      </p:graphicFrame>
      <p:pic>
        <p:nvPicPr>
          <p:cNvPr id="10" name="Picture 19" descr="escudo"/>
          <p:cNvPicPr>
            <a:picLocks noChangeAspect="1" noChangeArrowheads="1"/>
          </p:cNvPicPr>
          <p:nvPr userDrawn="1"/>
        </p:nvPicPr>
        <p:blipFill>
          <a:blip r:embed="rId2" cstate="print"/>
          <a:srcRect/>
          <a:stretch>
            <a:fillRect/>
          </a:stretch>
        </p:blipFill>
        <p:spPr bwMode="auto">
          <a:xfrm>
            <a:off x="14161" y="1"/>
            <a:ext cx="593725" cy="620688"/>
          </a:xfrm>
          <a:prstGeom prst="rect">
            <a:avLst/>
          </a:prstGeom>
          <a:noFill/>
          <a:ln w="9525">
            <a:noFill/>
            <a:miter lim="800000"/>
            <a:headEnd/>
            <a:tailEnd/>
          </a:ln>
        </p:spPr>
      </p:pic>
      <p:sp>
        <p:nvSpPr>
          <p:cNvPr id="5122" name="Rectangle 2"/>
          <p:cNvSpPr>
            <a:spLocks noGrp="1" noChangeArrowheads="1"/>
          </p:cNvSpPr>
          <p:nvPr>
            <p:ph type="ctrTitle" hasCustomPrompt="1"/>
          </p:nvPr>
        </p:nvSpPr>
        <p:spPr>
          <a:xfrm>
            <a:off x="914400" y="1276566"/>
            <a:ext cx="7623175" cy="1752600"/>
          </a:xfrm>
          <a:noFill/>
        </p:spPr>
        <p:txBody>
          <a:bodyPr/>
          <a:lstStyle>
            <a:lvl1pPr algn="r">
              <a:defRPr sz="5000"/>
            </a:lvl1pPr>
          </a:lstStyle>
          <a:p>
            <a:r>
              <a:rPr lang="es-ES" altLang="en-US" dirty="0"/>
              <a:t>Haga clic para cambiar el estilo de </a:t>
            </a:r>
            <a:r>
              <a:rPr lang="es-ES" altLang="en-US" dirty="0" smtClean="0"/>
              <a:t>título</a:t>
            </a:r>
            <a:endParaRPr lang="es-ES" altLang="en-US" dirty="0"/>
          </a:p>
        </p:txBody>
      </p:sp>
      <p:sp>
        <p:nvSpPr>
          <p:cNvPr id="5123" name="Rectangle 3"/>
          <p:cNvSpPr>
            <a:spLocks noGrp="1" noChangeArrowheads="1"/>
          </p:cNvSpPr>
          <p:nvPr>
            <p:ph type="subTitle" idx="1"/>
          </p:nvPr>
        </p:nvSpPr>
        <p:spPr>
          <a:xfrm>
            <a:off x="1691680" y="4077072"/>
            <a:ext cx="6842720" cy="1608584"/>
          </a:xfrm>
        </p:spPr>
        <p:txBody>
          <a:bodyPr/>
          <a:lstStyle>
            <a:lvl1pPr marL="0" indent="0" algn="r">
              <a:buFont typeface="Wingdings" pitchFamily="2" charset="2"/>
              <a:buNone/>
              <a:defRPr sz="2800">
                <a:solidFill>
                  <a:schemeClr val="tx1">
                    <a:lumMod val="85000"/>
                    <a:lumOff val="15000"/>
                  </a:schemeClr>
                </a:solidFill>
              </a:defRPr>
            </a:lvl1pPr>
          </a:lstStyle>
          <a:p>
            <a:r>
              <a:rPr lang="es-ES" altLang="en-US" dirty="0"/>
              <a:t>Haga clic para modificar el estilo de subtítulo del patrón</a:t>
            </a:r>
          </a:p>
        </p:txBody>
      </p:sp>
      <p:sp>
        <p:nvSpPr>
          <p:cNvPr id="12" name="Rectangle 6"/>
          <p:cNvSpPr>
            <a:spLocks noGrp="1" noChangeArrowheads="1"/>
          </p:cNvSpPr>
          <p:nvPr>
            <p:ph type="sldNum" sz="quarter" idx="11"/>
          </p:nvPr>
        </p:nvSpPr>
        <p:spPr>
          <a:xfrm>
            <a:off x="6451668" y="6301860"/>
            <a:ext cx="2133600" cy="457200"/>
          </a:xfrm>
        </p:spPr>
        <p:txBody>
          <a:bodyPr/>
          <a:lstStyle>
            <a:lvl1pPr>
              <a:defRPr sz="1800">
                <a:latin typeface="Calibri" panose="020F0502020204030204" pitchFamily="34" charset="0"/>
              </a:defRPr>
            </a:lvl1pPr>
          </a:lstStyle>
          <a:p>
            <a:pPr>
              <a:defRPr/>
            </a:pPr>
            <a:fld id="{A9336773-BCD3-46E8-B62A-2AB8CAF76034}" type="slidenum">
              <a:rPr lang="es-ES" altLang="en-US" smtClean="0">
                <a:solidFill>
                  <a:srgbClr val="FFFFFF"/>
                </a:solidFill>
              </a:rPr>
              <a:pPr>
                <a:defRPr/>
              </a:pPr>
              <a:t>‹Nº›</a:t>
            </a:fld>
            <a:endParaRPr lang="es-ES" altLang="en-US">
              <a:solidFill>
                <a:srgbClr val="FFFFFF"/>
              </a:solidFill>
            </a:endParaRPr>
          </a:p>
        </p:txBody>
      </p:sp>
      <p:sp>
        <p:nvSpPr>
          <p:cNvPr id="2" name="Rectángulo 1"/>
          <p:cNvSpPr/>
          <p:nvPr userDrawn="1"/>
        </p:nvSpPr>
        <p:spPr>
          <a:xfrm flipH="1">
            <a:off x="751688" y="1257697"/>
            <a:ext cx="45719" cy="4445598"/>
          </a:xfrm>
          <a:prstGeom prst="rect">
            <a:avLst/>
          </a:prstGeom>
          <a:solidFill>
            <a:srgbClr val="FF0000"/>
          </a:solidFill>
          <a:ln>
            <a:solidFill>
              <a:srgbClr val="F82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3" name="Imagen 22"/>
          <p:cNvPicPr>
            <a:picLocks noChangeAspect="1"/>
          </p:cNvPicPr>
          <p:nvPr userDrawn="1"/>
        </p:nvPicPr>
        <p:blipFill>
          <a:blip r:embed="rId3"/>
          <a:stretch>
            <a:fillRect/>
          </a:stretch>
        </p:blipFill>
        <p:spPr>
          <a:xfrm>
            <a:off x="-3722" y="6165850"/>
            <a:ext cx="1433316" cy="691202"/>
          </a:xfrm>
          <a:prstGeom prst="rect">
            <a:avLst/>
          </a:prstGeom>
        </p:spPr>
      </p:pic>
    </p:spTree>
    <p:extLst>
      <p:ext uri="{BB962C8B-B14F-4D97-AF65-F5344CB8AC3E}">
        <p14:creationId xmlns:p14="http://schemas.microsoft.com/office/powerpoint/2010/main" val="36246258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2B4CC1C-F456-4706-A318-F8CA47716BC2}"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0570596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666242"/>
            <a:ext cx="7772400" cy="1362075"/>
          </a:xfrm>
        </p:spPr>
        <p:txBody>
          <a:bodyPr/>
          <a:lstStyle>
            <a:lvl1pPr algn="l">
              <a:defRPr sz="4000" b="1" cap="none"/>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F8F879C1-3509-4294-B03E-2953E472127B}"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518549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xfrm>
            <a:off x="990600" y="5462588"/>
            <a:ext cx="2133600" cy="457200"/>
          </a:xfrm>
          <a:prstGeom prst="rect">
            <a:avLst/>
          </a:prstGeom>
          <a:ln/>
        </p:spPr>
        <p:txBody>
          <a:bodyPr/>
          <a:lstStyle>
            <a:lvl1pPr>
              <a:defRPr/>
            </a:lvl1pPr>
          </a:lstStyle>
          <a:p>
            <a:pPr>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CF16A93-2259-4A5C-970B-60CD26628054}"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9817725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75723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292349"/>
            <a:ext cx="4040188" cy="3833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25" y="1535113"/>
            <a:ext cx="4041775" cy="75723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292349"/>
            <a:ext cx="4041775" cy="3833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9" name="Rectangle 6"/>
          <p:cNvSpPr>
            <a:spLocks noGrp="1" noChangeArrowheads="1"/>
          </p:cNvSpPr>
          <p:nvPr>
            <p:ph type="sldNum" sz="quarter" idx="12"/>
          </p:nvPr>
        </p:nvSpPr>
        <p:spPr>
          <a:ln/>
        </p:spPr>
        <p:txBody>
          <a:bodyPr/>
          <a:lstStyle>
            <a:lvl1pPr>
              <a:defRPr/>
            </a:lvl1pPr>
          </a:lstStyle>
          <a:p>
            <a:pPr>
              <a:defRPr/>
            </a:pPr>
            <a:fld id="{F3CF0FDE-B3CE-4EA1-AC9A-E1464524B31F}"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754672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2B4CC1C-F456-4706-A318-F8CA47716BC2}" type="slidenum">
              <a:rPr lang="es-ES" altLang="en-US"/>
              <a:pPr>
                <a:defRPr/>
              </a:pPr>
              <a:t>‹Nº›</a:t>
            </a:fld>
            <a:endParaRPr lang="es-E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8CA2D828-8A01-42A3-938B-D394FF68AF79}"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33920805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4" name="Rectangle 6"/>
          <p:cNvSpPr>
            <a:spLocks noGrp="1" noChangeArrowheads="1"/>
          </p:cNvSpPr>
          <p:nvPr>
            <p:ph type="sldNum" sz="quarter" idx="12"/>
          </p:nvPr>
        </p:nvSpPr>
        <p:spPr>
          <a:ln/>
        </p:spPr>
        <p:txBody>
          <a:bodyPr/>
          <a:lstStyle>
            <a:lvl1pPr>
              <a:defRPr/>
            </a:lvl1pPr>
          </a:lstStyle>
          <a:p>
            <a:pPr>
              <a:defRPr/>
            </a:pPr>
            <a:fld id="{21D1D669-0A9E-4C4A-86DF-5360ED1020C0}"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7455860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987CCAD-DF36-4DC0-8960-A8D3D3268F8D}"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41486604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716632"/>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517232"/>
            <a:ext cx="548640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264904F-2C1A-4EEF-81F4-42FD53C45532}"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35844524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2F66EDE3-E360-4F46-83ED-DA1112B5F9D4}"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7882245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4575073-C421-4E5E-8784-49268187874E}"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0175033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pPr lvl="0"/>
            <a:endParaRPr lang="es-ES" noProof="0"/>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3414F066-DEE0-44B7-80DF-AB20462BED9D}"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21539135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lvl1pPr>
              <a:defRPr sz="2800"/>
            </a:lvl1pPr>
            <a:lvl2pPr>
              <a:defRPr sz="2600"/>
            </a:lvl2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57200" y="3941763"/>
            <a:ext cx="8229600" cy="2189162"/>
          </a:xfrm>
        </p:spPr>
        <p:txBody>
          <a:bodyPr/>
          <a:lstStyle>
            <a:lvl1pPr>
              <a:defRPr sz="2800"/>
            </a:lvl1pPr>
            <a:lvl2pPr>
              <a:defRPr sz="2600"/>
            </a:lvl2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C9E93BE2-E6DC-4020-AF9A-2EEE58C52D19}"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36548815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2AD461F9-A7D2-4B1E-ACAA-14CB20024425}"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7400975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 name="Line 8"/>
          <p:cNvSpPr>
            <a:spLocks noChangeShapeType="1"/>
          </p:cNvSpPr>
          <p:nvPr/>
        </p:nvSpPr>
        <p:spPr bwMode="auto">
          <a:xfrm>
            <a:off x="1691679" y="3962400"/>
            <a:ext cx="6840000" cy="0"/>
          </a:xfrm>
          <a:prstGeom prst="line">
            <a:avLst/>
          </a:prstGeom>
          <a:noFill/>
          <a:ln w="38100">
            <a:solidFill>
              <a:srgbClr val="808080"/>
            </a:solidFill>
            <a:round/>
            <a:headEnd/>
            <a:tailEnd/>
          </a:ln>
        </p:spPr>
        <p:txBody>
          <a:bodyPr/>
          <a:lstStyle/>
          <a:p>
            <a:endParaRPr lang="es-ES">
              <a:solidFill>
                <a:srgbClr val="000000"/>
              </a:solidFill>
            </a:endParaRPr>
          </a:p>
        </p:txBody>
      </p:sp>
      <p:sp>
        <p:nvSpPr>
          <p:cNvPr id="6" name="Rectangle 12"/>
          <p:cNvSpPr>
            <a:spLocks noChangeArrowheads="1"/>
          </p:cNvSpPr>
          <p:nvPr userDrawn="1"/>
        </p:nvSpPr>
        <p:spPr bwMode="auto">
          <a:xfrm>
            <a:off x="0" y="6165850"/>
            <a:ext cx="9144000" cy="692150"/>
          </a:xfrm>
          <a:prstGeom prst="rect">
            <a:avLst/>
          </a:prstGeom>
          <a:solidFill>
            <a:srgbClr val="C00000"/>
          </a:solidFill>
          <a:ln w="9525">
            <a:solidFill>
              <a:schemeClr val="bg2"/>
            </a:solidFill>
            <a:miter lim="800000"/>
            <a:headEnd/>
            <a:tailEnd/>
          </a:ln>
        </p:spPr>
        <p:txBody>
          <a:bodyPr wrap="none" anchor="ctr"/>
          <a:lstStyle/>
          <a:p>
            <a:endParaRPr lang="es-PE">
              <a:solidFill>
                <a:srgbClr val="000000"/>
              </a:solidFill>
            </a:endParaRPr>
          </a:p>
        </p:txBody>
      </p:sp>
      <p:sp>
        <p:nvSpPr>
          <p:cNvPr id="8" name="Rectangle 18"/>
          <p:cNvSpPr>
            <a:spLocks noChangeArrowheads="1"/>
          </p:cNvSpPr>
          <p:nvPr userDrawn="1"/>
        </p:nvSpPr>
        <p:spPr bwMode="auto">
          <a:xfrm>
            <a:off x="841375" y="3186113"/>
            <a:ext cx="525463" cy="0"/>
          </a:xfrm>
          <a:prstGeom prst="rect">
            <a:avLst/>
          </a:prstGeom>
          <a:solidFill>
            <a:srgbClr val="FFFFFF"/>
          </a:solidFill>
          <a:ln w="9525">
            <a:noFill/>
            <a:miter lim="800000"/>
            <a:headEnd/>
            <a:tailEnd/>
          </a:ln>
        </p:spPr>
        <p:txBody>
          <a:bodyPr wrap="none" anchor="ctr">
            <a:spAutoFit/>
          </a:bodyPr>
          <a:lstStyle/>
          <a:p>
            <a:endParaRPr lang="es-PE">
              <a:solidFill>
                <a:srgbClr val="000000"/>
              </a:solidFill>
            </a:endParaRPr>
          </a:p>
        </p:txBody>
      </p:sp>
      <p:graphicFrame>
        <p:nvGraphicFramePr>
          <p:cNvPr id="9" name="Group 82"/>
          <p:cNvGraphicFramePr>
            <a:graphicFrameLocks noGrp="1"/>
          </p:cNvGraphicFramePr>
          <p:nvPr>
            <p:extLst>
              <p:ext uri="{D42A27DB-BD31-4B8C-83A1-F6EECF244321}">
                <p14:modId xmlns:p14="http://schemas.microsoft.com/office/powerpoint/2010/main" val="2523591350"/>
              </p:ext>
            </p:extLst>
          </p:nvPr>
        </p:nvGraphicFramePr>
        <p:xfrm>
          <a:off x="734936" y="7455"/>
          <a:ext cx="3168352" cy="613229"/>
        </p:xfrm>
        <a:graphic>
          <a:graphicData uri="http://schemas.openxmlformats.org/drawingml/2006/table">
            <a:tbl>
              <a:tblPr/>
              <a:tblGrid>
                <a:gridCol w="995476"/>
                <a:gridCol w="2172876"/>
              </a:tblGrid>
              <a:tr h="61322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PERÚ</a:t>
                      </a:r>
                    </a:p>
                  </a:txBody>
                  <a:tcPr marL="72000" marR="72000" marT="36000" marB="360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82B0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dirty="0" smtClean="0">
                          <a:ln>
                            <a:noFill/>
                          </a:ln>
                          <a:solidFill>
                            <a:srgbClr val="FFFFFF"/>
                          </a:solidFill>
                          <a:effectLst/>
                          <a:latin typeface="Arial" pitchFamily="34" charset="0"/>
                          <a:ea typeface="Calibri" pitchFamily="34" charset="0"/>
                          <a:cs typeface="Times New Roman" pitchFamily="18" charset="0"/>
                        </a:rPr>
                        <a:t>Ministerio </a:t>
                      </a:r>
                      <a:endParaRPr kumimoji="0" lang="es-E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PE" sz="1400" b="0" i="0" u="none" strike="noStrike" cap="none" normalizeH="0" baseline="0" dirty="0" smtClean="0">
                          <a:ln>
                            <a:noFill/>
                          </a:ln>
                          <a:solidFill>
                            <a:srgbClr val="FFFFFF"/>
                          </a:solidFill>
                          <a:effectLst/>
                          <a:latin typeface="Arial" pitchFamily="34" charset="0"/>
                          <a:ea typeface="Calibri" pitchFamily="34" charset="0"/>
                          <a:cs typeface="Times New Roman" pitchFamily="18" charset="0"/>
                        </a:rPr>
                        <a:t>de Economía y Finanzas</a:t>
                      </a:r>
                      <a:endParaRPr kumimoji="0" lang="es-PE"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72000" marR="72000" marT="36000" marB="360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404040"/>
                    </a:solidFill>
                  </a:tcPr>
                </a:tc>
              </a:tr>
            </a:tbl>
          </a:graphicData>
        </a:graphic>
      </p:graphicFrame>
      <p:pic>
        <p:nvPicPr>
          <p:cNvPr id="10" name="Picture 19" descr="escudo"/>
          <p:cNvPicPr>
            <a:picLocks noChangeAspect="1" noChangeArrowheads="1"/>
          </p:cNvPicPr>
          <p:nvPr userDrawn="1"/>
        </p:nvPicPr>
        <p:blipFill>
          <a:blip r:embed="rId2" cstate="print"/>
          <a:srcRect/>
          <a:stretch>
            <a:fillRect/>
          </a:stretch>
        </p:blipFill>
        <p:spPr bwMode="auto">
          <a:xfrm>
            <a:off x="14161" y="1"/>
            <a:ext cx="593725" cy="620688"/>
          </a:xfrm>
          <a:prstGeom prst="rect">
            <a:avLst/>
          </a:prstGeom>
          <a:noFill/>
          <a:ln w="9525">
            <a:noFill/>
            <a:miter lim="800000"/>
            <a:headEnd/>
            <a:tailEnd/>
          </a:ln>
        </p:spPr>
      </p:pic>
      <p:sp>
        <p:nvSpPr>
          <p:cNvPr id="5122" name="Rectangle 2"/>
          <p:cNvSpPr>
            <a:spLocks noGrp="1" noChangeArrowheads="1"/>
          </p:cNvSpPr>
          <p:nvPr>
            <p:ph type="ctrTitle" hasCustomPrompt="1"/>
          </p:nvPr>
        </p:nvSpPr>
        <p:spPr>
          <a:xfrm>
            <a:off x="914400" y="1276566"/>
            <a:ext cx="7623175" cy="1752600"/>
          </a:xfrm>
          <a:noFill/>
        </p:spPr>
        <p:txBody>
          <a:bodyPr/>
          <a:lstStyle>
            <a:lvl1pPr algn="r">
              <a:defRPr sz="5000"/>
            </a:lvl1pPr>
          </a:lstStyle>
          <a:p>
            <a:r>
              <a:rPr lang="es-ES" altLang="en-US" dirty="0"/>
              <a:t>Haga clic para cambiar el estilo de </a:t>
            </a:r>
            <a:r>
              <a:rPr lang="es-ES" altLang="en-US" dirty="0" smtClean="0"/>
              <a:t>título</a:t>
            </a:r>
            <a:endParaRPr lang="es-ES" altLang="en-US" dirty="0"/>
          </a:p>
        </p:txBody>
      </p:sp>
      <p:sp>
        <p:nvSpPr>
          <p:cNvPr id="5123" name="Rectangle 3"/>
          <p:cNvSpPr>
            <a:spLocks noGrp="1" noChangeArrowheads="1"/>
          </p:cNvSpPr>
          <p:nvPr>
            <p:ph type="subTitle" idx="1"/>
          </p:nvPr>
        </p:nvSpPr>
        <p:spPr>
          <a:xfrm>
            <a:off x="1691680" y="4077072"/>
            <a:ext cx="6842720" cy="1608584"/>
          </a:xfrm>
        </p:spPr>
        <p:txBody>
          <a:bodyPr/>
          <a:lstStyle>
            <a:lvl1pPr marL="0" indent="0" algn="r">
              <a:buFont typeface="Wingdings" pitchFamily="2" charset="2"/>
              <a:buNone/>
              <a:defRPr sz="2800">
                <a:solidFill>
                  <a:schemeClr val="tx1">
                    <a:lumMod val="85000"/>
                    <a:lumOff val="15000"/>
                  </a:schemeClr>
                </a:solidFill>
              </a:defRPr>
            </a:lvl1pPr>
          </a:lstStyle>
          <a:p>
            <a:r>
              <a:rPr lang="es-ES" altLang="en-US" dirty="0"/>
              <a:t>Haga clic para modificar el estilo de subtítulo del patrón</a:t>
            </a:r>
          </a:p>
        </p:txBody>
      </p:sp>
      <p:sp>
        <p:nvSpPr>
          <p:cNvPr id="12" name="Rectangle 6"/>
          <p:cNvSpPr>
            <a:spLocks noGrp="1" noChangeArrowheads="1"/>
          </p:cNvSpPr>
          <p:nvPr>
            <p:ph type="sldNum" sz="quarter" idx="11"/>
          </p:nvPr>
        </p:nvSpPr>
        <p:spPr>
          <a:xfrm>
            <a:off x="6451668" y="6301860"/>
            <a:ext cx="2133600" cy="457200"/>
          </a:xfrm>
        </p:spPr>
        <p:txBody>
          <a:bodyPr/>
          <a:lstStyle>
            <a:lvl1pPr>
              <a:defRPr sz="1800">
                <a:latin typeface="Calibri" panose="020F0502020204030204" pitchFamily="34" charset="0"/>
              </a:defRPr>
            </a:lvl1pPr>
          </a:lstStyle>
          <a:p>
            <a:pPr>
              <a:defRPr/>
            </a:pPr>
            <a:fld id="{A9336773-BCD3-46E8-B62A-2AB8CAF76034}" type="slidenum">
              <a:rPr lang="es-ES" altLang="en-US" smtClean="0">
                <a:solidFill>
                  <a:srgbClr val="FFFFFF"/>
                </a:solidFill>
              </a:rPr>
              <a:pPr>
                <a:defRPr/>
              </a:pPr>
              <a:t>‹Nº›</a:t>
            </a:fld>
            <a:endParaRPr lang="es-ES" altLang="en-US">
              <a:solidFill>
                <a:srgbClr val="FFFFFF"/>
              </a:solidFill>
            </a:endParaRPr>
          </a:p>
        </p:txBody>
      </p:sp>
      <p:sp>
        <p:nvSpPr>
          <p:cNvPr id="2" name="Rectángulo 1"/>
          <p:cNvSpPr/>
          <p:nvPr userDrawn="1"/>
        </p:nvSpPr>
        <p:spPr>
          <a:xfrm flipH="1">
            <a:off x="751688" y="1257697"/>
            <a:ext cx="45719" cy="4445598"/>
          </a:xfrm>
          <a:prstGeom prst="rect">
            <a:avLst/>
          </a:prstGeom>
          <a:solidFill>
            <a:srgbClr val="FF0000"/>
          </a:solidFill>
          <a:ln>
            <a:solidFill>
              <a:srgbClr val="F82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endParaRPr>
          </a:p>
        </p:txBody>
      </p:sp>
      <p:pic>
        <p:nvPicPr>
          <p:cNvPr id="23" name="Imagen 22"/>
          <p:cNvPicPr>
            <a:picLocks noChangeAspect="1"/>
          </p:cNvPicPr>
          <p:nvPr userDrawn="1"/>
        </p:nvPicPr>
        <p:blipFill>
          <a:blip r:embed="rId3"/>
          <a:stretch>
            <a:fillRect/>
          </a:stretch>
        </p:blipFill>
        <p:spPr>
          <a:xfrm>
            <a:off x="-3722" y="6165850"/>
            <a:ext cx="1433316" cy="691202"/>
          </a:xfrm>
          <a:prstGeom prst="rect">
            <a:avLst/>
          </a:prstGeom>
        </p:spPr>
      </p:pic>
    </p:spTree>
    <p:extLst>
      <p:ext uri="{BB962C8B-B14F-4D97-AF65-F5344CB8AC3E}">
        <p14:creationId xmlns:p14="http://schemas.microsoft.com/office/powerpoint/2010/main" val="22068670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F8F879C1-3509-4294-B03E-2953E472127B}" type="slidenum">
              <a:rPr lang="es-ES" altLang="en-US"/>
              <a:pPr>
                <a:defRPr/>
              </a:pPr>
              <a:t>‹Nº›</a:t>
            </a:fld>
            <a:endParaRPr lang="es-E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2B4CC1C-F456-4706-A318-F8CA47716BC2}"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380650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666242"/>
            <a:ext cx="7772400" cy="1362075"/>
          </a:xfrm>
        </p:spPr>
        <p:txBody>
          <a:bodyPr/>
          <a:lstStyle>
            <a:lvl1pPr algn="l">
              <a:defRPr sz="4000" b="1" cap="none"/>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F8F879C1-3509-4294-B03E-2953E472127B}"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29676335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xfrm>
            <a:off x="990600" y="5462588"/>
            <a:ext cx="2133600" cy="457200"/>
          </a:xfrm>
          <a:prstGeom prst="rect">
            <a:avLst/>
          </a:prstGeom>
          <a:ln/>
        </p:spPr>
        <p:txBody>
          <a:bodyPr/>
          <a:lstStyle>
            <a:lvl1pPr>
              <a:defRPr/>
            </a:lvl1pPr>
          </a:lstStyle>
          <a:p>
            <a:pPr>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CF16A93-2259-4A5C-970B-60CD26628054}"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7140627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75723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292349"/>
            <a:ext cx="4040188" cy="3833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25" y="1535113"/>
            <a:ext cx="4041775" cy="75723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292349"/>
            <a:ext cx="4041775" cy="3833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9" name="Rectangle 6"/>
          <p:cNvSpPr>
            <a:spLocks noGrp="1" noChangeArrowheads="1"/>
          </p:cNvSpPr>
          <p:nvPr>
            <p:ph type="sldNum" sz="quarter" idx="12"/>
          </p:nvPr>
        </p:nvSpPr>
        <p:spPr>
          <a:ln/>
        </p:spPr>
        <p:txBody>
          <a:bodyPr/>
          <a:lstStyle>
            <a:lvl1pPr>
              <a:defRPr/>
            </a:lvl1pPr>
          </a:lstStyle>
          <a:p>
            <a:pPr>
              <a:defRPr/>
            </a:pPr>
            <a:fld id="{F3CF0FDE-B3CE-4EA1-AC9A-E1464524B31F}"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27379023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8CA2D828-8A01-42A3-938B-D394FF68AF79}"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1374836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4" name="Rectangle 6"/>
          <p:cNvSpPr>
            <a:spLocks noGrp="1" noChangeArrowheads="1"/>
          </p:cNvSpPr>
          <p:nvPr>
            <p:ph type="sldNum" sz="quarter" idx="12"/>
          </p:nvPr>
        </p:nvSpPr>
        <p:spPr>
          <a:ln/>
        </p:spPr>
        <p:txBody>
          <a:bodyPr/>
          <a:lstStyle>
            <a:lvl1pPr>
              <a:defRPr/>
            </a:lvl1pPr>
          </a:lstStyle>
          <a:p>
            <a:pPr>
              <a:defRPr/>
            </a:pPr>
            <a:fld id="{21D1D669-0A9E-4C4A-86DF-5360ED1020C0}"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485674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987CCAD-DF36-4DC0-8960-A8D3D3268F8D}"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32036962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716632"/>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517232"/>
            <a:ext cx="548640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264904F-2C1A-4EEF-81F4-42FD53C45532}"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964870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2F66EDE3-E360-4F46-83ED-DA1112B5F9D4}"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42071185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74575073-C421-4E5E-8784-49268187874E}"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2493893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CF16A93-2259-4A5C-970B-60CD26628054}" type="slidenum">
              <a:rPr lang="es-ES" altLang="en-US"/>
              <a:pPr>
                <a:defRPr/>
              </a:pPr>
              <a:t>‹Nº›</a:t>
            </a:fld>
            <a:endParaRPr lang="es-E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pPr lvl="0"/>
            <a:endParaRPr lang="es-ES" noProof="0"/>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6" name="Rectangle 6"/>
          <p:cNvSpPr>
            <a:spLocks noGrp="1" noChangeArrowheads="1"/>
          </p:cNvSpPr>
          <p:nvPr>
            <p:ph type="sldNum" sz="quarter" idx="12"/>
          </p:nvPr>
        </p:nvSpPr>
        <p:spPr>
          <a:ln/>
        </p:spPr>
        <p:txBody>
          <a:bodyPr/>
          <a:lstStyle>
            <a:lvl1pPr>
              <a:defRPr/>
            </a:lvl1pPr>
          </a:lstStyle>
          <a:p>
            <a:pPr>
              <a:defRPr/>
            </a:pPr>
            <a:fld id="{3414F066-DEE0-44B7-80DF-AB20462BED9D}"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32284230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lvl1pPr>
              <a:defRPr sz="2800"/>
            </a:lvl1pPr>
            <a:lvl2pPr>
              <a:defRPr sz="2600"/>
            </a:lvl2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57200" y="3941763"/>
            <a:ext cx="8229600" cy="2189162"/>
          </a:xfrm>
        </p:spPr>
        <p:txBody>
          <a:bodyPr/>
          <a:lstStyle>
            <a:lvl1pPr>
              <a:defRPr sz="2800"/>
            </a:lvl1pPr>
            <a:lvl2pPr>
              <a:defRPr sz="2600"/>
            </a:lvl2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C9E93BE2-E6DC-4020-AF9A-2EEE58C52D19}"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20566041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solidFill>
                  <a:srgbClr val="FFFFFF"/>
                </a:solidFill>
              </a:rPr>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2AD461F9-A7D2-4B1E-ACAA-14CB20024425}" type="slidenum">
              <a:rPr lang="es-ES" altLang="en-US">
                <a:solidFill>
                  <a:srgbClr val="FFFFFF"/>
                </a:solidFill>
              </a:rPr>
              <a:pPr>
                <a:defRPr/>
              </a:pPr>
              <a:t>‹Nº›</a:t>
            </a:fld>
            <a:endParaRPr lang="es-ES" altLang="en-US">
              <a:solidFill>
                <a:srgbClr val="FFFFFF"/>
              </a:solidFill>
            </a:endParaRPr>
          </a:p>
        </p:txBody>
      </p:sp>
    </p:spTree>
    <p:extLst>
      <p:ext uri="{BB962C8B-B14F-4D97-AF65-F5344CB8AC3E}">
        <p14:creationId xmlns:p14="http://schemas.microsoft.com/office/powerpoint/2010/main" val="1400380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9" name="Rectangle 6"/>
          <p:cNvSpPr>
            <a:spLocks noGrp="1" noChangeArrowheads="1"/>
          </p:cNvSpPr>
          <p:nvPr>
            <p:ph type="sldNum" sz="quarter" idx="12"/>
          </p:nvPr>
        </p:nvSpPr>
        <p:spPr>
          <a:ln/>
        </p:spPr>
        <p:txBody>
          <a:bodyPr/>
          <a:lstStyle>
            <a:lvl1pPr>
              <a:defRPr/>
            </a:lvl1pPr>
          </a:lstStyle>
          <a:p>
            <a:pPr>
              <a:defRPr/>
            </a:pPr>
            <a:fld id="{F3CF0FDE-B3CE-4EA1-AC9A-E1464524B31F}" type="slidenum">
              <a:rPr lang="es-ES" altLang="en-US"/>
              <a:pPr>
                <a:defRPr/>
              </a:pPr>
              <a:t>‹Nº›</a:t>
            </a:fld>
            <a:endParaRPr lang="es-E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5" name="Rectangle 6"/>
          <p:cNvSpPr>
            <a:spLocks noGrp="1" noChangeArrowheads="1"/>
          </p:cNvSpPr>
          <p:nvPr>
            <p:ph type="sldNum" sz="quarter" idx="12"/>
          </p:nvPr>
        </p:nvSpPr>
        <p:spPr>
          <a:ln/>
        </p:spPr>
        <p:txBody>
          <a:bodyPr/>
          <a:lstStyle>
            <a:lvl1pPr>
              <a:defRPr/>
            </a:lvl1pPr>
          </a:lstStyle>
          <a:p>
            <a:pPr>
              <a:defRPr/>
            </a:pPr>
            <a:fld id="{8CA2D828-8A01-42A3-938B-D394FF68AF79}" type="slidenum">
              <a:rPr lang="es-ES" altLang="en-US"/>
              <a:pPr>
                <a:defRPr/>
              </a:pPr>
              <a:t>‹Nº›</a:t>
            </a:fld>
            <a:endParaRPr lang="es-E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4" name="Rectangle 6"/>
          <p:cNvSpPr>
            <a:spLocks noGrp="1" noChangeArrowheads="1"/>
          </p:cNvSpPr>
          <p:nvPr>
            <p:ph type="sldNum" sz="quarter" idx="12"/>
          </p:nvPr>
        </p:nvSpPr>
        <p:spPr>
          <a:ln/>
        </p:spPr>
        <p:txBody>
          <a:bodyPr/>
          <a:lstStyle>
            <a:lvl1pPr>
              <a:defRPr/>
            </a:lvl1pPr>
          </a:lstStyle>
          <a:p>
            <a:pPr>
              <a:defRPr/>
            </a:pPr>
            <a:fld id="{21D1D669-0A9E-4C4A-86DF-5360ED1020C0}" type="slidenum">
              <a:rPr lang="es-ES" altLang="en-US"/>
              <a:pPr>
                <a:defRPr/>
              </a:pPr>
              <a:t>‹Nº›</a:t>
            </a:fld>
            <a:endParaRPr lang="es-E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987CCAD-DF36-4DC0-8960-A8D3D3268F8D}" type="slidenum">
              <a:rPr lang="es-ES" altLang="en-US"/>
              <a:pPr>
                <a:defRPr/>
              </a:pPr>
              <a:t>‹Nº›</a:t>
            </a:fld>
            <a:endParaRPr lang="es-E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en-US"/>
              <a:t>Programas Presupuestales</a:t>
            </a:r>
          </a:p>
        </p:txBody>
      </p:sp>
      <p:sp>
        <p:nvSpPr>
          <p:cNvPr id="7" name="Rectangle 6"/>
          <p:cNvSpPr>
            <a:spLocks noGrp="1" noChangeArrowheads="1"/>
          </p:cNvSpPr>
          <p:nvPr>
            <p:ph type="sldNum" sz="quarter" idx="12"/>
          </p:nvPr>
        </p:nvSpPr>
        <p:spPr>
          <a:ln/>
        </p:spPr>
        <p:txBody>
          <a:bodyPr/>
          <a:lstStyle>
            <a:lvl1pPr>
              <a:defRPr/>
            </a:lvl1pPr>
          </a:lstStyle>
          <a:p>
            <a:pPr>
              <a:defRPr/>
            </a:pPr>
            <a:fld id="{D264904F-2C1A-4EEF-81F4-42FD53C45532}" type="slidenum">
              <a:rPr lang="es-ES" altLang="en-US"/>
              <a:pPr>
                <a:defRPr/>
              </a:pPr>
              <a:t>‹Nº›</a:t>
            </a:fld>
            <a:endParaRPr lang="es-E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165850"/>
            <a:ext cx="9144000" cy="692150"/>
          </a:xfrm>
          <a:prstGeom prst="rect">
            <a:avLst/>
          </a:prstGeom>
          <a:solidFill>
            <a:srgbClr val="808080"/>
          </a:solidFill>
          <a:ln w="9525">
            <a:solidFill>
              <a:schemeClr val="bg2"/>
            </a:solidFill>
            <a:miter lim="800000"/>
            <a:headEnd/>
            <a:tailEnd/>
          </a:ln>
        </p:spPr>
        <p:txBody>
          <a:bodyPr wrap="none" anchor="ctr"/>
          <a:lstStyle/>
          <a:p>
            <a:endParaRPr lang="es-PE"/>
          </a:p>
        </p:txBody>
      </p:sp>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s-E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600">
                <a:solidFill>
                  <a:schemeClr val="bg1"/>
                </a:solidFill>
                <a:latin typeface="Arial" pitchFamily="34" charset="0"/>
              </a:defRPr>
            </a:lvl1pPr>
          </a:lstStyle>
          <a:p>
            <a:pPr>
              <a:defRPr/>
            </a:pPr>
            <a:r>
              <a:rPr lang="es-ES" altLang="en-US"/>
              <a:t>Programas Presupuestales</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pitchFamily="34" charset="0"/>
              </a:defRPr>
            </a:lvl1pPr>
          </a:lstStyle>
          <a:p>
            <a:pPr>
              <a:defRPr/>
            </a:pPr>
            <a:fld id="{672C5330-AB51-44D7-A457-81D0509DEF42}" type="slidenum">
              <a:rPr lang="es-ES" altLang="en-US"/>
              <a:pPr>
                <a:defRPr/>
              </a:pPr>
              <a:t>‹Nº›</a:t>
            </a:fld>
            <a:endParaRPr lang="es-ES" altLang="en-US"/>
          </a:p>
        </p:txBody>
      </p:sp>
      <p:sp>
        <p:nvSpPr>
          <p:cNvPr id="1032"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FF0000"/>
            </a:solidFill>
            <a:prstDash val="solid"/>
            <a:miter lim="800000"/>
            <a:headEnd/>
            <a:tailEnd/>
          </a:ln>
        </p:spPr>
        <p:txBody>
          <a:bodyPr/>
          <a:lstStyle/>
          <a:p>
            <a:endParaRPr lang="es-ES"/>
          </a:p>
        </p:txBody>
      </p:sp>
      <p:pic>
        <p:nvPicPr>
          <p:cNvPr id="1033" name="Picture 11" descr="ppr"/>
          <p:cNvPicPr>
            <a:picLocks noChangeAspect="1" noChangeArrowheads="1"/>
          </p:cNvPicPr>
          <p:nvPr/>
        </p:nvPicPr>
        <p:blipFill>
          <a:blip r:embed="rId16" cstate="print"/>
          <a:srcRect/>
          <a:stretch>
            <a:fillRect/>
          </a:stretch>
        </p:blipFill>
        <p:spPr bwMode="auto">
          <a:xfrm>
            <a:off x="0" y="6167438"/>
            <a:ext cx="1403350" cy="690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dirty="0" smtClean="0"/>
              <a:t>Haga clic para cambiar el estilo de título	</a:t>
            </a:r>
          </a:p>
        </p:txBody>
      </p:sp>
      <p:sp>
        <p:nvSpPr>
          <p:cNvPr id="1026" name="Rectangle 9"/>
          <p:cNvSpPr>
            <a:spLocks noChangeArrowheads="1"/>
          </p:cNvSpPr>
          <p:nvPr/>
        </p:nvSpPr>
        <p:spPr bwMode="auto">
          <a:xfrm>
            <a:off x="0" y="6165850"/>
            <a:ext cx="9144000" cy="692150"/>
          </a:xfrm>
          <a:prstGeom prst="rect">
            <a:avLst/>
          </a:prstGeom>
          <a:solidFill>
            <a:srgbClr val="C00000"/>
          </a:solidFill>
          <a:ln w="9525">
            <a:solidFill>
              <a:schemeClr val="bg2"/>
            </a:solidFill>
            <a:miter lim="800000"/>
            <a:headEnd/>
            <a:tailEnd/>
          </a:ln>
        </p:spPr>
        <p:txBody>
          <a:bodyPr wrap="none" anchor="ctr"/>
          <a:lstStyle/>
          <a:p>
            <a:endParaRPr lang="es-PE">
              <a:solidFill>
                <a:srgbClr val="000000"/>
              </a:solidFill>
            </a:endParaRP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00">
                <a:solidFill>
                  <a:schemeClr val="bg1"/>
                </a:solidFill>
                <a:latin typeface="Calibri" panose="020F0502020204030204" pitchFamily="34" charset="0"/>
              </a:defRPr>
            </a:lvl1pPr>
          </a:lstStyle>
          <a:p>
            <a:pPr>
              <a:defRPr/>
            </a:pPr>
            <a:r>
              <a:rPr lang="es-ES" altLang="en-US" dirty="0" smtClean="0">
                <a:solidFill>
                  <a:srgbClr val="FFFFFF"/>
                </a:solidFill>
              </a:rPr>
              <a:t>Programas Presupuestales</a:t>
            </a:r>
            <a:endParaRPr lang="es-ES" altLang="en-US" dirty="0">
              <a:solidFill>
                <a:srgbClr val="FFFFFF"/>
              </a:solidFill>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800">
                <a:solidFill>
                  <a:schemeClr val="bg1"/>
                </a:solidFill>
                <a:latin typeface="Calibri" panose="020F0502020204030204" pitchFamily="34" charset="0"/>
              </a:defRPr>
            </a:lvl1pPr>
          </a:lstStyle>
          <a:p>
            <a:pPr>
              <a:defRPr/>
            </a:pPr>
            <a:fld id="{672C5330-AB51-44D7-A457-81D0509DEF42}" type="slidenum">
              <a:rPr lang="es-ES" altLang="en-US" smtClean="0">
                <a:solidFill>
                  <a:srgbClr val="FFFFFF"/>
                </a:solidFill>
              </a:rPr>
              <a:pPr>
                <a:defRPr/>
              </a:pPr>
              <a:t>‹Nº›</a:t>
            </a:fld>
            <a:endParaRPr lang="es-ES" altLang="en-US" dirty="0">
              <a:solidFill>
                <a:srgbClr val="FFFFFF"/>
              </a:solidFill>
            </a:endParaRPr>
          </a:p>
        </p:txBody>
      </p:sp>
      <p:sp>
        <p:nvSpPr>
          <p:cNvPr id="1032" name="Freeform 7"/>
          <p:cNvSpPr>
            <a:spLocks noChangeArrowheads="1"/>
          </p:cNvSpPr>
          <p:nvPr/>
        </p:nvSpPr>
        <p:spPr bwMode="auto">
          <a:xfrm>
            <a:off x="457200" y="260874"/>
            <a:ext cx="8217948" cy="719854"/>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1750" cap="flat" cmpd="sng">
            <a:solidFill>
              <a:srgbClr val="FF0000"/>
            </a:solidFill>
            <a:prstDash val="solid"/>
            <a:miter lim="800000"/>
            <a:headEnd/>
            <a:tailEnd/>
          </a:ln>
        </p:spPr>
        <p:txBody>
          <a:bodyPr/>
          <a:lstStyle/>
          <a:p>
            <a:endParaRPr lang="es-ES">
              <a:solidFill>
                <a:srgbClr val="000000"/>
              </a:solidFill>
            </a:endParaRPr>
          </a:p>
        </p:txBody>
      </p:sp>
      <p:pic>
        <p:nvPicPr>
          <p:cNvPr id="10" name="Imagen 9"/>
          <p:cNvPicPr>
            <a:picLocks noChangeAspect="1"/>
          </p:cNvPicPr>
          <p:nvPr userDrawn="1"/>
        </p:nvPicPr>
        <p:blipFill>
          <a:blip r:embed="rId16"/>
          <a:stretch>
            <a:fillRect/>
          </a:stretch>
        </p:blipFill>
        <p:spPr>
          <a:xfrm>
            <a:off x="-3722" y="6165850"/>
            <a:ext cx="1433316" cy="691202"/>
          </a:xfrm>
          <a:prstGeom prst="rect">
            <a:avLst/>
          </a:prstGeom>
        </p:spPr>
      </p:pic>
    </p:spTree>
    <p:extLst>
      <p:ext uri="{BB962C8B-B14F-4D97-AF65-F5344CB8AC3E}">
        <p14:creationId xmlns:p14="http://schemas.microsoft.com/office/powerpoint/2010/main" val="151130249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2"/>
          </a:solidFill>
          <a:latin typeface="Calibri" panose="020F0502020204030204" pitchFamily="34" charset="0"/>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Calibri" panose="020F0502020204030204" pitchFamily="34" charset="0"/>
          <a:ea typeface="+mn-ea"/>
          <a:cs typeface="+mn-cs"/>
        </a:defRPr>
      </a:lvl1pPr>
      <a:lvl2pPr marL="669925" indent="-325438" algn="l" rtl="0" eaLnBrk="0" fontAlgn="base" hangingPunct="0">
        <a:spcBef>
          <a:spcPct val="20000"/>
        </a:spcBef>
        <a:spcAft>
          <a:spcPct val="0"/>
        </a:spcAft>
        <a:buClr>
          <a:schemeClr val="bg2"/>
        </a:buClr>
        <a:buSzPct val="60000"/>
        <a:buFont typeface="Wingdings" pitchFamily="2" charset="2"/>
        <a:buChar char="q"/>
        <a:defRPr sz="2800">
          <a:solidFill>
            <a:schemeClr val="tx1"/>
          </a:solidFill>
          <a:latin typeface="Calibri" panose="020F0502020204030204" pitchFamily="34" charset="0"/>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Calibri" panose="020F0502020204030204" pitchFamily="34" charset="0"/>
        </a:defRPr>
      </a:lvl3pPr>
      <a:lvl4pPr marL="1339850" indent="-315913" algn="l" rtl="0" eaLnBrk="0" fontAlgn="base" hangingPunct="0">
        <a:spcBef>
          <a:spcPct val="20000"/>
        </a:spcBef>
        <a:spcAft>
          <a:spcPct val="0"/>
        </a:spcAft>
        <a:buClr>
          <a:schemeClr val="bg2"/>
        </a:buClr>
        <a:buSzPct val="70000"/>
        <a:buFont typeface="Wingdings" pitchFamily="2" charset="2"/>
        <a:buChar char="q"/>
        <a:defRPr sz="2000">
          <a:solidFill>
            <a:schemeClr val="tx1"/>
          </a:solidFill>
          <a:latin typeface="Calibri" panose="020F0502020204030204" pitchFamily="34" charset="0"/>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800">
          <a:solidFill>
            <a:schemeClr val="tx1"/>
          </a:solidFill>
          <a:latin typeface="Calibri" panose="020F0502020204030204" pitchFamily="34" charset="0"/>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dirty="0" smtClean="0"/>
              <a:t>Haga clic para cambiar el estilo de título	</a:t>
            </a:r>
          </a:p>
        </p:txBody>
      </p:sp>
      <p:sp>
        <p:nvSpPr>
          <p:cNvPr id="1026" name="Rectangle 9"/>
          <p:cNvSpPr>
            <a:spLocks noChangeArrowheads="1"/>
          </p:cNvSpPr>
          <p:nvPr/>
        </p:nvSpPr>
        <p:spPr bwMode="auto">
          <a:xfrm>
            <a:off x="0" y="6165850"/>
            <a:ext cx="9144000" cy="692150"/>
          </a:xfrm>
          <a:prstGeom prst="rect">
            <a:avLst/>
          </a:prstGeom>
          <a:solidFill>
            <a:srgbClr val="C00000"/>
          </a:solidFill>
          <a:ln w="9525">
            <a:solidFill>
              <a:schemeClr val="bg2"/>
            </a:solidFill>
            <a:miter lim="800000"/>
            <a:headEnd/>
            <a:tailEnd/>
          </a:ln>
        </p:spPr>
        <p:txBody>
          <a:bodyPr wrap="none" anchor="ctr"/>
          <a:lstStyle/>
          <a:p>
            <a:endParaRPr lang="es-PE">
              <a:solidFill>
                <a:srgbClr val="000000"/>
              </a:solidFill>
            </a:endParaRP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00">
                <a:solidFill>
                  <a:schemeClr val="bg1"/>
                </a:solidFill>
                <a:latin typeface="Calibri" panose="020F0502020204030204" pitchFamily="34" charset="0"/>
              </a:defRPr>
            </a:lvl1pPr>
          </a:lstStyle>
          <a:p>
            <a:pPr>
              <a:defRPr/>
            </a:pPr>
            <a:r>
              <a:rPr lang="es-ES" altLang="en-US" dirty="0" smtClean="0">
                <a:solidFill>
                  <a:srgbClr val="FFFFFF"/>
                </a:solidFill>
              </a:rPr>
              <a:t>Programas Presupuestales</a:t>
            </a:r>
            <a:endParaRPr lang="es-ES" altLang="en-US" dirty="0">
              <a:solidFill>
                <a:srgbClr val="FFFFFF"/>
              </a:solidFill>
            </a:endParaRP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800">
                <a:solidFill>
                  <a:schemeClr val="bg1"/>
                </a:solidFill>
                <a:latin typeface="Calibri" panose="020F0502020204030204" pitchFamily="34" charset="0"/>
              </a:defRPr>
            </a:lvl1pPr>
          </a:lstStyle>
          <a:p>
            <a:pPr>
              <a:defRPr/>
            </a:pPr>
            <a:fld id="{672C5330-AB51-44D7-A457-81D0509DEF42}" type="slidenum">
              <a:rPr lang="es-ES" altLang="en-US" smtClean="0">
                <a:solidFill>
                  <a:srgbClr val="FFFFFF"/>
                </a:solidFill>
              </a:rPr>
              <a:pPr>
                <a:defRPr/>
              </a:pPr>
              <a:t>‹Nº›</a:t>
            </a:fld>
            <a:endParaRPr lang="es-ES" altLang="en-US" dirty="0">
              <a:solidFill>
                <a:srgbClr val="FFFFFF"/>
              </a:solidFill>
            </a:endParaRPr>
          </a:p>
        </p:txBody>
      </p:sp>
      <p:sp>
        <p:nvSpPr>
          <p:cNvPr id="1032" name="Freeform 7"/>
          <p:cNvSpPr>
            <a:spLocks noChangeArrowheads="1"/>
          </p:cNvSpPr>
          <p:nvPr/>
        </p:nvSpPr>
        <p:spPr bwMode="auto">
          <a:xfrm>
            <a:off x="457200" y="260874"/>
            <a:ext cx="8217948" cy="719854"/>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1750" cap="flat" cmpd="sng">
            <a:solidFill>
              <a:srgbClr val="FF0000"/>
            </a:solidFill>
            <a:prstDash val="solid"/>
            <a:miter lim="800000"/>
            <a:headEnd/>
            <a:tailEnd/>
          </a:ln>
        </p:spPr>
        <p:txBody>
          <a:bodyPr/>
          <a:lstStyle/>
          <a:p>
            <a:endParaRPr lang="es-ES">
              <a:solidFill>
                <a:srgbClr val="000000"/>
              </a:solidFill>
            </a:endParaRPr>
          </a:p>
        </p:txBody>
      </p:sp>
      <p:pic>
        <p:nvPicPr>
          <p:cNvPr id="10" name="Imagen 9"/>
          <p:cNvPicPr>
            <a:picLocks noChangeAspect="1"/>
          </p:cNvPicPr>
          <p:nvPr userDrawn="1"/>
        </p:nvPicPr>
        <p:blipFill>
          <a:blip r:embed="rId16"/>
          <a:stretch>
            <a:fillRect/>
          </a:stretch>
        </p:blipFill>
        <p:spPr>
          <a:xfrm>
            <a:off x="-3722" y="6165850"/>
            <a:ext cx="1433316" cy="691202"/>
          </a:xfrm>
          <a:prstGeom prst="rect">
            <a:avLst/>
          </a:prstGeom>
        </p:spPr>
      </p:pic>
    </p:spTree>
    <p:extLst>
      <p:ext uri="{BB962C8B-B14F-4D97-AF65-F5344CB8AC3E}">
        <p14:creationId xmlns:p14="http://schemas.microsoft.com/office/powerpoint/2010/main" val="229462851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2"/>
          </a:solidFill>
          <a:latin typeface="Calibri" panose="020F0502020204030204" pitchFamily="34" charset="0"/>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000">
          <a:solidFill>
            <a:schemeClr val="tx1"/>
          </a:solidFill>
          <a:latin typeface="Calibri" panose="020F0502020204030204" pitchFamily="34" charset="0"/>
          <a:ea typeface="+mn-ea"/>
          <a:cs typeface="+mn-cs"/>
        </a:defRPr>
      </a:lvl1pPr>
      <a:lvl2pPr marL="669925" indent="-325438" algn="l" rtl="0" eaLnBrk="0" fontAlgn="base" hangingPunct="0">
        <a:spcBef>
          <a:spcPct val="20000"/>
        </a:spcBef>
        <a:spcAft>
          <a:spcPct val="0"/>
        </a:spcAft>
        <a:buClr>
          <a:schemeClr val="bg2"/>
        </a:buClr>
        <a:buSzPct val="60000"/>
        <a:buFont typeface="Wingdings" pitchFamily="2" charset="2"/>
        <a:buChar char="q"/>
        <a:defRPr sz="2800">
          <a:solidFill>
            <a:schemeClr val="tx1"/>
          </a:solidFill>
          <a:latin typeface="Calibri" panose="020F0502020204030204" pitchFamily="34" charset="0"/>
        </a:defRPr>
      </a:lvl2pPr>
      <a:lvl3pPr marL="1022350" indent="-350838"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Calibri" panose="020F0502020204030204" pitchFamily="34" charset="0"/>
        </a:defRPr>
      </a:lvl3pPr>
      <a:lvl4pPr marL="1339850" indent="-315913" algn="l" rtl="0" eaLnBrk="0" fontAlgn="base" hangingPunct="0">
        <a:spcBef>
          <a:spcPct val="20000"/>
        </a:spcBef>
        <a:spcAft>
          <a:spcPct val="0"/>
        </a:spcAft>
        <a:buClr>
          <a:schemeClr val="bg2"/>
        </a:buClr>
        <a:buSzPct val="70000"/>
        <a:buFont typeface="Wingdings" pitchFamily="2" charset="2"/>
        <a:buChar char="q"/>
        <a:defRPr sz="2000">
          <a:solidFill>
            <a:schemeClr val="tx1"/>
          </a:solidFill>
          <a:latin typeface="Calibri" panose="020F0502020204030204" pitchFamily="34" charset="0"/>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800">
          <a:solidFill>
            <a:schemeClr val="tx1"/>
          </a:solidFill>
          <a:latin typeface="Calibri" panose="020F0502020204030204" pitchFamily="34" charset="0"/>
        </a:defRPr>
      </a:lvl5pPr>
      <a:lvl6pPr marL="21383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0.xml"/><Relationship Id="rId16" Type="http://schemas.openxmlformats.org/officeDocument/2006/relationships/diagramColors" Target="../diagrams/colors5.xml"/><Relationship Id="rId20"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image" Target="../media/image21.emf"/><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31.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image" Target="../media/image23.png"/><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32.xml"/><Relationship Id="rId16" Type="http://schemas.openxmlformats.org/officeDocument/2006/relationships/diagramColors" Target="../diagrams/colors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1115616" y="1666392"/>
            <a:ext cx="7200800" cy="3202768"/>
          </a:xfrm>
        </p:spPr>
        <p:txBody>
          <a:bodyPr/>
          <a:lstStyle/>
          <a:p>
            <a:pPr algn="ctr"/>
            <a:r>
              <a:rPr lang="es-ES" altLang="zh-TW" sz="3600" i="1" dirty="0" smtClean="0"/>
              <a:t>El Presupuesto por Resultados (</a:t>
            </a:r>
            <a:r>
              <a:rPr lang="es-ES" altLang="zh-TW" sz="3600" i="1" dirty="0" err="1" smtClean="0"/>
              <a:t>PpR</a:t>
            </a:r>
            <a:r>
              <a:rPr lang="es-ES" altLang="zh-TW" sz="3600" i="1" dirty="0" smtClean="0"/>
              <a:t>) y sus instrumentos</a:t>
            </a:r>
            <a:br>
              <a:rPr lang="es-ES" altLang="zh-TW" sz="3600" i="1" dirty="0" smtClean="0"/>
            </a:br>
            <a:r>
              <a:rPr lang="es-ES" altLang="zh-TW" sz="3600" i="1" dirty="0" smtClean="0"/>
              <a:t/>
            </a:r>
            <a:br>
              <a:rPr lang="es-ES" altLang="zh-TW" sz="3600" i="1" dirty="0" smtClean="0"/>
            </a:br>
            <a:r>
              <a:rPr lang="es-ES" altLang="zh-TW" sz="3600" i="1" dirty="0" smtClean="0"/>
              <a:t>Programas Presupuestales</a:t>
            </a:r>
            <a:endParaRPr lang="es-ES" sz="3600" dirty="0" smtClean="0"/>
          </a:p>
        </p:txBody>
      </p:sp>
      <p:sp>
        <p:nvSpPr>
          <p:cNvPr id="3" name="2 Subtítulo"/>
          <p:cNvSpPr>
            <a:spLocks noGrp="1"/>
          </p:cNvSpPr>
          <p:nvPr>
            <p:ph type="subTitle" idx="1"/>
          </p:nvPr>
        </p:nvSpPr>
        <p:spPr>
          <a:xfrm>
            <a:off x="1187624" y="5133454"/>
            <a:ext cx="6840760" cy="887834"/>
          </a:xfrm>
        </p:spPr>
        <p:txBody>
          <a:bodyPr>
            <a:normAutofit lnSpcReduction="10000"/>
          </a:bodyPr>
          <a:lstStyle/>
          <a:p>
            <a:pPr algn="ctr"/>
            <a:r>
              <a:rPr lang="es-ES" sz="2400" dirty="0" smtClean="0"/>
              <a:t>Dirección General de Presupuesto Público</a:t>
            </a:r>
          </a:p>
          <a:p>
            <a:pPr algn="ctr"/>
            <a:r>
              <a:rPr lang="es-ES" sz="2400" i="1" dirty="0" smtClean="0">
                <a:solidFill>
                  <a:srgbClr val="898989"/>
                </a:solidFill>
              </a:rPr>
              <a:t>Junio 2015</a:t>
            </a:r>
          </a:p>
        </p:txBody>
      </p:sp>
      <p:sp>
        <p:nvSpPr>
          <p:cNvPr id="4" name="3 Marcador de número de diapositiva"/>
          <p:cNvSpPr>
            <a:spLocks noGrp="1"/>
          </p:cNvSpPr>
          <p:nvPr>
            <p:ph type="sldNum" sz="quarter" idx="11"/>
          </p:nvPr>
        </p:nvSpPr>
        <p:spPr/>
        <p:txBody>
          <a:bodyPr/>
          <a:lstStyle/>
          <a:p>
            <a:pPr>
              <a:defRPr/>
            </a:pPr>
            <a:fld id="{6F840B7C-61B1-48A5-896B-D4E79A2E5859}" type="slidenum">
              <a:rPr lang="es-ES" altLang="en-US" smtClean="0"/>
              <a:pPr>
                <a:defRPr/>
              </a:pPr>
              <a:t>1</a:t>
            </a:fld>
            <a:endParaRPr lang="es-E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3 Marcador de número de diapositiva"/>
          <p:cNvSpPr>
            <a:spLocks noGrp="1"/>
          </p:cNvSpPr>
          <p:nvPr>
            <p:ph type="sldNum" sz="quarter" idx="10"/>
          </p:nvPr>
        </p:nvSpPr>
        <p:spPr/>
        <p:txBody>
          <a:bodyPr/>
          <a:lstStyle/>
          <a:p>
            <a:pPr>
              <a:defRPr/>
            </a:pPr>
            <a:fld id="{777DD39E-C58D-4D6C-9151-95521965DDB8}" type="slidenum">
              <a:rPr lang="es-ES" altLang="en-US" smtClean="0">
                <a:latin typeface="Arial" charset="0"/>
              </a:rPr>
              <a:pPr>
                <a:defRPr/>
              </a:pPr>
              <a:t>10</a:t>
            </a:fld>
            <a:endParaRPr lang="es-ES" altLang="en-US" smtClean="0">
              <a:latin typeface="Arial" charset="0"/>
            </a:endParaRPr>
          </a:p>
        </p:txBody>
      </p:sp>
      <p:sp>
        <p:nvSpPr>
          <p:cNvPr id="5" name="1 Título"/>
          <p:cNvSpPr txBox="1">
            <a:spLocks/>
          </p:cNvSpPr>
          <p:nvPr/>
        </p:nvSpPr>
        <p:spPr>
          <a:xfrm>
            <a:off x="1178344" y="1916832"/>
            <a:ext cx="6017892" cy="785808"/>
          </a:xfrm>
          <a:prstGeom prst="rect">
            <a:avLst/>
          </a:prstGeom>
        </p:spPr>
        <p:txBody>
          <a:bodyPr anchor="ctr">
            <a:normAutofit/>
          </a:bodyPr>
          <a:lstStyle/>
          <a:p>
            <a:pPr algn="just">
              <a:lnSpc>
                <a:spcPct val="120000"/>
              </a:lnSpc>
              <a:defRPr/>
            </a:pPr>
            <a:r>
              <a:rPr lang="es-MX" sz="3600" dirty="0" smtClean="0">
                <a:latin typeface="+mj-lt"/>
              </a:rPr>
              <a:t>Programas Presupuestales</a:t>
            </a:r>
            <a:endParaRPr lang="es-PE" sz="3600" dirty="0">
              <a:latin typeface="+mj-lt"/>
            </a:endParaRPr>
          </a:p>
        </p:txBody>
      </p:sp>
      <p:sp>
        <p:nvSpPr>
          <p:cNvPr id="6" name="5 Forma libre"/>
          <p:cNvSpPr/>
          <p:nvPr/>
        </p:nvSpPr>
        <p:spPr>
          <a:xfrm>
            <a:off x="849333" y="2202591"/>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3600">
              <a:latin typeface="+mj-lt"/>
            </a:endParaRPr>
          </a:p>
        </p:txBody>
      </p:sp>
      <p:sp>
        <p:nvSpPr>
          <p:cNvPr id="9" name="1 Título"/>
          <p:cNvSpPr txBox="1">
            <a:spLocks/>
          </p:cNvSpPr>
          <p:nvPr/>
        </p:nvSpPr>
        <p:spPr>
          <a:xfrm>
            <a:off x="1106363" y="2474659"/>
            <a:ext cx="7858125" cy="857250"/>
          </a:xfrm>
          <a:prstGeom prst="rect">
            <a:avLst/>
          </a:prstGeom>
        </p:spPr>
        <p:txBody>
          <a:bodyPr anchor="ctr">
            <a:normAutofit/>
          </a:bodyPr>
          <a:lstStyle/>
          <a:p>
            <a:pPr marL="274320" indent="-274320" algn="just" fontAlgn="auto">
              <a:spcBef>
                <a:spcPts val="580"/>
              </a:spcBef>
              <a:spcAft>
                <a:spcPts val="0"/>
              </a:spcAft>
              <a:defRPr/>
            </a:pPr>
            <a:endParaRPr lang="es-ES" sz="3600" kern="1000" spc="-100" dirty="0">
              <a:latin typeface="+mj-lt"/>
              <a:ea typeface="+mj-ea"/>
              <a:cs typeface="+mj-cs"/>
            </a:endParaRPr>
          </a:p>
        </p:txBody>
      </p:sp>
      <p:sp>
        <p:nvSpPr>
          <p:cNvPr id="10" name="1 Título"/>
          <p:cNvSpPr txBox="1">
            <a:spLocks/>
          </p:cNvSpPr>
          <p:nvPr/>
        </p:nvSpPr>
        <p:spPr>
          <a:xfrm>
            <a:off x="1178371" y="2559784"/>
            <a:ext cx="4793729" cy="785808"/>
          </a:xfrm>
          <a:prstGeom prst="rect">
            <a:avLst/>
          </a:prstGeom>
        </p:spPr>
        <p:txBody>
          <a:bodyPr anchor="ctr">
            <a:normAutofit/>
          </a:bodyPr>
          <a:lstStyle/>
          <a:p>
            <a:pPr algn="just">
              <a:lnSpc>
                <a:spcPct val="120000"/>
              </a:lnSpc>
              <a:defRPr/>
            </a:pPr>
            <a:r>
              <a:rPr lang="es-MX" sz="3600" dirty="0" smtClean="0">
                <a:latin typeface="+mj-lt"/>
              </a:rPr>
              <a:t>Seguimiento</a:t>
            </a:r>
            <a:endParaRPr lang="es-PE" sz="3600" dirty="0">
              <a:latin typeface="+mj-lt"/>
            </a:endParaRPr>
          </a:p>
        </p:txBody>
      </p:sp>
      <p:sp>
        <p:nvSpPr>
          <p:cNvPr id="11" name="10 Forma libre"/>
          <p:cNvSpPr/>
          <p:nvPr/>
        </p:nvSpPr>
        <p:spPr>
          <a:xfrm>
            <a:off x="849333" y="2845533"/>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3600">
              <a:latin typeface="+mj-lt"/>
            </a:endParaRPr>
          </a:p>
        </p:txBody>
      </p:sp>
      <p:sp>
        <p:nvSpPr>
          <p:cNvPr id="12" name="1 Título"/>
          <p:cNvSpPr txBox="1">
            <a:spLocks/>
          </p:cNvSpPr>
          <p:nvPr/>
        </p:nvSpPr>
        <p:spPr>
          <a:xfrm>
            <a:off x="1175993" y="3202726"/>
            <a:ext cx="3878291" cy="785808"/>
          </a:xfrm>
          <a:prstGeom prst="rect">
            <a:avLst/>
          </a:prstGeom>
        </p:spPr>
        <p:txBody>
          <a:bodyPr anchor="ctr">
            <a:normAutofit/>
          </a:bodyPr>
          <a:lstStyle/>
          <a:p>
            <a:pPr algn="just">
              <a:lnSpc>
                <a:spcPct val="120000"/>
              </a:lnSpc>
              <a:defRPr/>
            </a:pPr>
            <a:r>
              <a:rPr lang="es-MX" sz="3600" dirty="0" smtClean="0">
                <a:latin typeface="+mj-lt"/>
              </a:rPr>
              <a:t>Evaluaciones</a:t>
            </a:r>
            <a:endParaRPr lang="es-PE" sz="3600" dirty="0">
              <a:latin typeface="+mj-lt"/>
            </a:endParaRPr>
          </a:p>
        </p:txBody>
      </p:sp>
      <p:sp>
        <p:nvSpPr>
          <p:cNvPr id="13" name="12 Forma libre"/>
          <p:cNvSpPr/>
          <p:nvPr/>
        </p:nvSpPr>
        <p:spPr>
          <a:xfrm>
            <a:off x="828667" y="3488475"/>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3600">
              <a:latin typeface="+mj-lt"/>
            </a:endParaRPr>
          </a:p>
        </p:txBody>
      </p:sp>
      <p:sp>
        <p:nvSpPr>
          <p:cNvPr id="14" name="1 Título"/>
          <p:cNvSpPr txBox="1">
            <a:spLocks/>
          </p:cNvSpPr>
          <p:nvPr/>
        </p:nvSpPr>
        <p:spPr>
          <a:xfrm>
            <a:off x="1178400" y="3845668"/>
            <a:ext cx="4505668" cy="785808"/>
          </a:xfrm>
          <a:prstGeom prst="rect">
            <a:avLst/>
          </a:prstGeom>
        </p:spPr>
        <p:txBody>
          <a:bodyPr anchor="ctr">
            <a:normAutofit fontScale="92500"/>
          </a:bodyPr>
          <a:lstStyle/>
          <a:p>
            <a:pPr algn="just">
              <a:lnSpc>
                <a:spcPct val="120000"/>
              </a:lnSpc>
              <a:defRPr/>
            </a:pPr>
            <a:r>
              <a:rPr lang="es-MX" sz="3600" dirty="0" smtClean="0">
                <a:latin typeface="+mj-lt"/>
              </a:rPr>
              <a:t>Incentivos a la gestión</a:t>
            </a:r>
            <a:endParaRPr lang="es-PE" sz="3600" dirty="0">
              <a:latin typeface="+mj-lt"/>
            </a:endParaRPr>
          </a:p>
        </p:txBody>
      </p:sp>
      <p:sp>
        <p:nvSpPr>
          <p:cNvPr id="15" name="14 Forma libre"/>
          <p:cNvSpPr/>
          <p:nvPr/>
        </p:nvSpPr>
        <p:spPr>
          <a:xfrm>
            <a:off x="849362" y="4131417"/>
            <a:ext cx="122238" cy="255588"/>
          </a:xfrm>
          <a:custGeom>
            <a:avLst/>
            <a:gdLst>
              <a:gd name="connsiteX0" fmla="*/ 0 w 121444"/>
              <a:gd name="connsiteY0" fmla="*/ 0 h 254794"/>
              <a:gd name="connsiteX1" fmla="*/ 50006 w 121444"/>
              <a:gd name="connsiteY1" fmla="*/ 2382 h 254794"/>
              <a:gd name="connsiteX2" fmla="*/ 121444 w 121444"/>
              <a:gd name="connsiteY2" fmla="*/ 126207 h 254794"/>
              <a:gd name="connsiteX3" fmla="*/ 42863 w 121444"/>
              <a:gd name="connsiteY3" fmla="*/ 254794 h 254794"/>
              <a:gd name="connsiteX4" fmla="*/ 0 w 121444"/>
              <a:gd name="connsiteY4" fmla="*/ 254794 h 254794"/>
              <a:gd name="connsiteX5" fmla="*/ 71438 w 121444"/>
              <a:gd name="connsiteY5" fmla="*/ 123825 h 254794"/>
              <a:gd name="connsiteX6" fmla="*/ 0 w 121444"/>
              <a:gd name="connsiteY6"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44" h="254794">
                <a:moveTo>
                  <a:pt x="0" y="0"/>
                </a:moveTo>
                <a:lnTo>
                  <a:pt x="50006" y="2382"/>
                </a:lnTo>
                <a:lnTo>
                  <a:pt x="121444" y="126207"/>
                </a:lnTo>
                <a:lnTo>
                  <a:pt x="42863" y="254794"/>
                </a:lnTo>
                <a:lnTo>
                  <a:pt x="0" y="254794"/>
                </a:lnTo>
                <a:lnTo>
                  <a:pt x="71438" y="123825"/>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3600">
              <a:latin typeface="+mj-lt"/>
            </a:endParaRPr>
          </a:p>
        </p:txBody>
      </p:sp>
      <p:sp>
        <p:nvSpPr>
          <p:cNvPr id="16" name="1 Título"/>
          <p:cNvSpPr txBox="1">
            <a:spLocks/>
          </p:cNvSpPr>
          <p:nvPr/>
        </p:nvSpPr>
        <p:spPr bwMode="auto">
          <a:xfrm>
            <a:off x="395536" y="260648"/>
            <a:ext cx="7848872" cy="500633"/>
          </a:xfrm>
          <a:prstGeom prst="rect">
            <a:avLst/>
          </a:prstGeom>
          <a:noFill/>
          <a:ln w="9525">
            <a:noFill/>
            <a:miter lim="800000"/>
            <a:headEnd/>
            <a:tailEnd/>
          </a:ln>
        </p:spPr>
        <p:txBody>
          <a:bodyPr anchor="ctr"/>
          <a:lstStyle/>
          <a:p>
            <a:pPr>
              <a:buFont typeface="Wingdings 2" pitchFamily="18" charset="2"/>
              <a:buNone/>
            </a:pPr>
            <a:r>
              <a:rPr lang="es-PE" sz="3600" dirty="0" smtClean="0">
                <a:solidFill>
                  <a:schemeClr val="tx1">
                    <a:lumMod val="65000"/>
                    <a:lumOff val="35000"/>
                  </a:schemeClr>
                </a:solidFill>
                <a:latin typeface="Arial"/>
                <a:cs typeface="Arial"/>
              </a:rPr>
              <a:t>Instrumentos del </a:t>
            </a:r>
            <a:r>
              <a:rPr lang="es-PE" sz="3600" dirty="0" err="1">
                <a:solidFill>
                  <a:schemeClr val="tx1">
                    <a:lumMod val="65000"/>
                    <a:lumOff val="35000"/>
                  </a:schemeClr>
                </a:solidFill>
                <a:latin typeface="Arial"/>
                <a:cs typeface="Arial"/>
              </a:rPr>
              <a:t>P</a:t>
            </a:r>
            <a:r>
              <a:rPr lang="es-PE" sz="3600" dirty="0" err="1" smtClean="0">
                <a:solidFill>
                  <a:schemeClr val="tx1">
                    <a:lumMod val="65000"/>
                    <a:lumOff val="35000"/>
                  </a:schemeClr>
                </a:solidFill>
                <a:latin typeface="Arial"/>
                <a:cs typeface="Arial"/>
              </a:rPr>
              <a:t>pR</a:t>
            </a:r>
            <a:endParaRPr lang="es-PE" sz="36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73296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Marcador de contenido"/>
          <p:cNvSpPr>
            <a:spLocks noGrp="1"/>
          </p:cNvSpPr>
          <p:nvPr>
            <p:ph idx="1"/>
          </p:nvPr>
        </p:nvSpPr>
        <p:spPr>
          <a:xfrm>
            <a:off x="457200" y="1519238"/>
            <a:ext cx="8229600" cy="4318000"/>
          </a:xfrm>
        </p:spPr>
        <p:txBody>
          <a:bodyPr/>
          <a:lstStyle/>
          <a:p>
            <a:pPr eaLnBrk="1" hangingPunct="1"/>
            <a:r>
              <a:rPr lang="es-ES" altLang="es-ES" sz="2400" dirty="0" smtClean="0"/>
              <a:t>Prioridades claras, ordenadas en función de resultados y presupuestadas; con responsables de rendir cuentas sobre ellas: </a:t>
            </a:r>
            <a:r>
              <a:rPr lang="es-ES" altLang="es-ES" sz="1600" b="1" u="sng" dirty="0" smtClean="0">
                <a:solidFill>
                  <a:srgbClr val="FF0000"/>
                </a:solidFill>
              </a:rPr>
              <a:t>PROGRAMAS PRESUPUESTALES</a:t>
            </a:r>
          </a:p>
          <a:p>
            <a:pPr eaLnBrk="1" hangingPunct="1">
              <a:buFont typeface="Wingdings" panose="05000000000000000000" pitchFamily="2" charset="2"/>
              <a:buNone/>
            </a:pPr>
            <a:endParaRPr lang="es-ES" altLang="es-ES" sz="1600" b="1" dirty="0" smtClean="0">
              <a:solidFill>
                <a:srgbClr val="FF0000"/>
              </a:solidFill>
            </a:endParaRPr>
          </a:p>
          <a:p>
            <a:pPr eaLnBrk="1" hangingPunct="1"/>
            <a:r>
              <a:rPr lang="es-ES" altLang="es-ES" sz="2400" dirty="0" smtClean="0"/>
              <a:t>Información de desempeño confiable, oportuna y útil (desempeño: efectividad, eficiencia y calidad). </a:t>
            </a:r>
            <a:r>
              <a:rPr lang="es-ES" altLang="es-ES" sz="1600" b="1" u="sng" dirty="0" smtClean="0">
                <a:solidFill>
                  <a:srgbClr val="FF0000"/>
                </a:solidFill>
              </a:rPr>
              <a:t>SEGUIMIENTO Y EVALUACION DE PROGRAMAS PRESUPUESTALES</a:t>
            </a:r>
          </a:p>
          <a:p>
            <a:pPr eaLnBrk="1" hangingPunct="1">
              <a:buFont typeface="Wingdings" panose="05000000000000000000" pitchFamily="2" charset="2"/>
              <a:buNone/>
            </a:pPr>
            <a:endParaRPr lang="es-ES" altLang="es-ES" sz="1600" b="1" dirty="0" smtClean="0">
              <a:solidFill>
                <a:srgbClr val="FF0000"/>
              </a:solidFill>
            </a:endParaRPr>
          </a:p>
          <a:p>
            <a:pPr eaLnBrk="1" hangingPunct="1"/>
            <a:r>
              <a:rPr lang="es-ES" altLang="es-ES" sz="2400" dirty="0" smtClean="0"/>
              <a:t>Mecanismos que señalizan a las entidades públicas a esforzarse hacia el logro de resultados en temas prioritarios, para acelerarlos. </a:t>
            </a:r>
            <a:r>
              <a:rPr lang="es-ES" altLang="es-ES" sz="1600" b="1" u="sng" dirty="0" smtClean="0">
                <a:solidFill>
                  <a:srgbClr val="FF0000"/>
                </a:solidFill>
              </a:rPr>
              <a:t>MECANISMOS DE INCENTIVOS</a:t>
            </a:r>
          </a:p>
          <a:p>
            <a:pPr lvl="1" eaLnBrk="1" hangingPunct="1"/>
            <a:endParaRPr lang="es-ES" altLang="es-ES" sz="2000" dirty="0" smtClean="0"/>
          </a:p>
          <a:p>
            <a:pPr eaLnBrk="1" hangingPunct="1"/>
            <a:endParaRPr lang="es-ES" altLang="es-ES" sz="2400" dirty="0" smtClean="0"/>
          </a:p>
          <a:p>
            <a:pPr eaLnBrk="1" hangingPunct="1">
              <a:buFont typeface="Arial" panose="020B0604020202020204" pitchFamily="34" charset="0"/>
              <a:buNone/>
            </a:pPr>
            <a:endParaRPr lang="es-ES" altLang="es-ES" sz="2400" dirty="0" smtClean="0"/>
          </a:p>
        </p:txBody>
      </p:sp>
      <p:sp>
        <p:nvSpPr>
          <p:cNvPr id="8196" name="3 Marcador de número de diapositiva"/>
          <p:cNvSpPr>
            <a:spLocks noGrp="1"/>
          </p:cNvSpPr>
          <p:nvPr>
            <p:ph type="sldNum" sz="quarter" idx="10"/>
          </p:nvPr>
        </p:nvSpPr>
        <p:spPr/>
        <p:txBody>
          <a:bodyPr/>
          <a:lstStyle/>
          <a:p>
            <a:pPr>
              <a:defRPr/>
            </a:pPr>
            <a:fld id="{777DD39E-C58D-4D6C-9151-95521965DDB8}" type="slidenum">
              <a:rPr lang="es-ES" altLang="en-US" smtClean="0">
                <a:latin typeface="Arial" charset="0"/>
              </a:rPr>
              <a:pPr>
                <a:defRPr/>
              </a:pPr>
              <a:t>11</a:t>
            </a:fld>
            <a:endParaRPr lang="es-ES" altLang="en-US" smtClean="0">
              <a:latin typeface="Arial" charset="0"/>
            </a:endParaRPr>
          </a:p>
        </p:txBody>
      </p:sp>
      <p:sp>
        <p:nvSpPr>
          <p:cNvPr id="7" name="1 Título"/>
          <p:cNvSpPr txBox="1">
            <a:spLocks/>
          </p:cNvSpPr>
          <p:nvPr/>
        </p:nvSpPr>
        <p:spPr bwMode="auto">
          <a:xfrm>
            <a:off x="395536" y="260648"/>
            <a:ext cx="7848872" cy="500633"/>
          </a:xfrm>
          <a:prstGeom prst="rect">
            <a:avLst/>
          </a:prstGeom>
          <a:noFill/>
          <a:ln w="9525">
            <a:noFill/>
            <a:miter lim="800000"/>
            <a:headEnd/>
            <a:tailEnd/>
          </a:ln>
        </p:spPr>
        <p:txBody>
          <a:bodyPr anchor="ctr"/>
          <a:lstStyle/>
          <a:p>
            <a:pPr>
              <a:buFont typeface="Wingdings 2" pitchFamily="18" charset="2"/>
              <a:buNone/>
            </a:pPr>
            <a:r>
              <a:rPr lang="es-PE" sz="3600" dirty="0" smtClean="0">
                <a:solidFill>
                  <a:schemeClr val="tx1">
                    <a:lumMod val="65000"/>
                    <a:lumOff val="35000"/>
                  </a:schemeClr>
                </a:solidFill>
                <a:latin typeface="Arial"/>
                <a:cs typeface="Arial"/>
              </a:rPr>
              <a:t>Instrumentos del </a:t>
            </a:r>
            <a:r>
              <a:rPr lang="es-PE" sz="3600" dirty="0" err="1">
                <a:solidFill>
                  <a:schemeClr val="tx1">
                    <a:lumMod val="65000"/>
                    <a:lumOff val="35000"/>
                  </a:schemeClr>
                </a:solidFill>
                <a:latin typeface="Arial"/>
                <a:cs typeface="Arial"/>
              </a:rPr>
              <a:t>P</a:t>
            </a:r>
            <a:r>
              <a:rPr lang="es-PE" sz="3600" dirty="0" err="1" smtClean="0">
                <a:solidFill>
                  <a:schemeClr val="tx1">
                    <a:lumMod val="65000"/>
                    <a:lumOff val="35000"/>
                  </a:schemeClr>
                </a:solidFill>
                <a:latin typeface="Arial"/>
                <a:cs typeface="Arial"/>
              </a:rPr>
              <a:t>pR</a:t>
            </a:r>
            <a:endParaRPr lang="es-PE" sz="36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3011541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2211571"/>
          </a:xfrm>
          <a:noFill/>
        </p:spPr>
        <p:txBody>
          <a:bodyPr anchor="ctr" anchorCtr="0"/>
          <a:lstStyle/>
          <a:p>
            <a:r>
              <a:rPr lang="es-ES" sz="4400" dirty="0" smtClean="0">
                <a:solidFill>
                  <a:schemeClr val="bg1">
                    <a:lumMod val="50000"/>
                  </a:schemeClr>
                </a:solidFill>
                <a:latin typeface="Arial" pitchFamily="34" charset="0"/>
                <a:cs typeface="Arial" pitchFamily="34" charset="0"/>
              </a:rPr>
              <a:t>Categorías Presupuestales</a:t>
            </a: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12</a:t>
            </a:fld>
            <a:endParaRPr lang="es-ES" altLang="en-US" dirty="0">
              <a:solidFill>
                <a:srgbClr val="FFFFFF"/>
              </a:solidFill>
            </a:endParaRPr>
          </a:p>
        </p:txBody>
      </p:sp>
    </p:spTree>
    <p:extLst>
      <p:ext uri="{BB962C8B-B14F-4D97-AF65-F5344CB8AC3E}">
        <p14:creationId xmlns:p14="http://schemas.microsoft.com/office/powerpoint/2010/main" val="1726545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31573" y="260648"/>
            <a:ext cx="8401080" cy="714380"/>
          </a:xfrm>
        </p:spPr>
        <p:txBody>
          <a:bodyPr/>
          <a:lstStyle/>
          <a:p>
            <a:r>
              <a:rPr lang="es-MX" sz="3800" dirty="0" smtClean="0">
                <a:solidFill>
                  <a:schemeClr val="bg2"/>
                </a:solidFill>
              </a:rPr>
              <a:t>Categorías Presupuestarias</a:t>
            </a:r>
            <a:endParaRPr lang="es-ES" sz="3800" dirty="0">
              <a:solidFill>
                <a:schemeClr val="bg2"/>
              </a:solidFill>
            </a:endParaRPr>
          </a:p>
        </p:txBody>
      </p:sp>
      <p:sp>
        <p:nvSpPr>
          <p:cNvPr id="5" name="4 CuadroTexto"/>
          <p:cNvSpPr txBox="1"/>
          <p:nvPr/>
        </p:nvSpPr>
        <p:spPr>
          <a:xfrm>
            <a:off x="474407" y="1268760"/>
            <a:ext cx="8358246" cy="3539430"/>
          </a:xfrm>
          <a:prstGeom prst="rect">
            <a:avLst/>
          </a:prstGeom>
          <a:noFill/>
        </p:spPr>
        <p:txBody>
          <a:bodyPr wrap="square" rtlCol="0">
            <a:spAutoFit/>
          </a:bodyPr>
          <a:lstStyle/>
          <a:p>
            <a:pPr algn="just"/>
            <a:r>
              <a:rPr lang="es-ES" sz="2800" dirty="0" smtClean="0"/>
              <a:t>Las categorías presupuestarias son: </a:t>
            </a:r>
          </a:p>
          <a:p>
            <a:pPr algn="just"/>
            <a:endParaRPr lang="es-ES" sz="2800" dirty="0" smtClean="0"/>
          </a:p>
          <a:p>
            <a:pPr marL="457200" indent="-457200" algn="just">
              <a:buFont typeface="Wingdings" panose="05000000000000000000" pitchFamily="2" charset="2"/>
              <a:buChar char="§"/>
            </a:pPr>
            <a:r>
              <a:rPr lang="es-ES" sz="2800" dirty="0" smtClean="0"/>
              <a:t>Programa Presupuestal </a:t>
            </a:r>
          </a:p>
          <a:p>
            <a:pPr marL="457200" indent="-457200" algn="just">
              <a:buFont typeface="Wingdings" panose="05000000000000000000" pitchFamily="2" charset="2"/>
              <a:buChar char="§"/>
            </a:pPr>
            <a:endParaRPr lang="es-ES" sz="2800" dirty="0" smtClean="0"/>
          </a:p>
          <a:p>
            <a:pPr marL="457200" indent="-457200" algn="just">
              <a:buFont typeface="Wingdings" panose="05000000000000000000" pitchFamily="2" charset="2"/>
              <a:buChar char="§"/>
            </a:pPr>
            <a:r>
              <a:rPr lang="es-ES" sz="2800" dirty="0" smtClean="0"/>
              <a:t>Acciones Centrales</a:t>
            </a:r>
          </a:p>
          <a:p>
            <a:pPr marL="457200" indent="-457200" algn="just">
              <a:buFont typeface="Wingdings" panose="05000000000000000000" pitchFamily="2" charset="2"/>
              <a:buChar char="§"/>
            </a:pPr>
            <a:endParaRPr lang="es-ES" sz="2800" dirty="0" smtClean="0"/>
          </a:p>
          <a:p>
            <a:pPr marL="457200" indent="-457200" algn="just">
              <a:buFont typeface="Wingdings" panose="05000000000000000000" pitchFamily="2" charset="2"/>
              <a:buChar char="§"/>
            </a:pPr>
            <a:r>
              <a:rPr lang="es-ES" sz="2800" dirty="0" smtClean="0"/>
              <a:t>Asignaciones Presupuestarias que no resultan en Productos (APNOP)</a:t>
            </a:r>
            <a:endParaRPr lang="es-ES" sz="2800" dirty="0"/>
          </a:p>
        </p:txBody>
      </p:sp>
    </p:spTree>
    <p:extLst>
      <p:ext uri="{BB962C8B-B14F-4D97-AF65-F5344CB8AC3E}">
        <p14:creationId xmlns:p14="http://schemas.microsoft.com/office/powerpoint/2010/main" val="1850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8625" y="260648"/>
            <a:ext cx="8401080" cy="714380"/>
          </a:xfrm>
        </p:spPr>
        <p:txBody>
          <a:bodyPr/>
          <a:lstStyle/>
          <a:p>
            <a:pPr lvl="0"/>
            <a:r>
              <a:rPr lang="es-ES" sz="3200" dirty="0" smtClean="0">
                <a:solidFill>
                  <a:schemeClr val="bg2"/>
                </a:solidFill>
              </a:rPr>
              <a:t>Acciones Centrales </a:t>
            </a:r>
          </a:p>
        </p:txBody>
      </p:sp>
      <p:sp>
        <p:nvSpPr>
          <p:cNvPr id="5" name="4 CuadroTexto"/>
          <p:cNvSpPr txBox="1">
            <a:spLocks noChangeArrowheads="1"/>
          </p:cNvSpPr>
          <p:nvPr/>
        </p:nvSpPr>
        <p:spPr bwMode="auto">
          <a:xfrm>
            <a:off x="428625" y="1166842"/>
            <a:ext cx="8358188" cy="4678204"/>
          </a:xfrm>
          <a:prstGeom prst="rect">
            <a:avLst/>
          </a:prstGeom>
          <a:noFill/>
          <a:ln w="9525">
            <a:noFill/>
            <a:miter lim="800000"/>
            <a:headEnd/>
            <a:tailEnd/>
          </a:ln>
        </p:spPr>
        <p:txBody>
          <a:bodyPr>
            <a:spAutoFit/>
          </a:bodyPr>
          <a:lstStyle/>
          <a:p>
            <a:r>
              <a:rPr lang="es-ES" sz="2400" b="1" dirty="0"/>
              <a:t>Acciones Centrales</a:t>
            </a:r>
            <a:r>
              <a:rPr lang="es-ES" sz="2400" b="1" dirty="0" smtClean="0"/>
              <a:t>:</a:t>
            </a:r>
          </a:p>
          <a:p>
            <a:endParaRPr lang="es-ES" sz="1000" b="1" dirty="0"/>
          </a:p>
          <a:p>
            <a:pPr algn="just"/>
            <a:r>
              <a:rPr lang="es-ES" sz="2400" dirty="0" smtClean="0"/>
              <a:t>Categoría programática, la cual comprende a las actividades que no involucran la provisión de productos, orientadas a la gestión de los recursos humanos, materiales y financieros de la entidad, que contribuyen de manera transversal e indivisible al logro de los resultados de los PP a los que se encuentre articulada la entidad, así como, los de otras actividades de la entidad que no conforman PP, de acuerdo al listado de actividades de la categoría presupuestaria Acciones Centrales consignado en el </a:t>
            </a:r>
            <a:r>
              <a:rPr lang="es-ES" sz="2400" b="1" dirty="0" smtClean="0"/>
              <a:t>Anexo N° 4</a:t>
            </a:r>
            <a:r>
              <a:rPr lang="es-ES" sz="2400" dirty="0" smtClean="0"/>
              <a:t> de la presente Directiva. Esta categoría podrá incluir proyectos, no vinculados a los resultados del PP.</a:t>
            </a:r>
            <a:endParaRPr lang="es-ES" sz="2400" dirty="0"/>
          </a:p>
        </p:txBody>
      </p:sp>
    </p:spTree>
    <p:extLst>
      <p:ext uri="{BB962C8B-B14F-4D97-AF65-F5344CB8AC3E}">
        <p14:creationId xmlns:p14="http://schemas.microsoft.com/office/powerpoint/2010/main" val="296666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1460" y="260648"/>
            <a:ext cx="8401080" cy="714380"/>
          </a:xfrm>
        </p:spPr>
        <p:txBody>
          <a:bodyPr/>
          <a:lstStyle/>
          <a:p>
            <a:pPr lvl="0"/>
            <a:r>
              <a:rPr lang="es-ES" sz="3200" dirty="0" smtClean="0">
                <a:solidFill>
                  <a:schemeClr val="bg2"/>
                </a:solidFill>
              </a:rPr>
              <a:t>Acciones Centrales </a:t>
            </a:r>
          </a:p>
        </p:txBody>
      </p:sp>
      <p:graphicFrame>
        <p:nvGraphicFramePr>
          <p:cNvPr id="5" name="4 Tabla"/>
          <p:cNvGraphicFramePr>
            <a:graphicFrameLocks noGrp="1"/>
          </p:cNvGraphicFramePr>
          <p:nvPr>
            <p:extLst/>
          </p:nvPr>
        </p:nvGraphicFramePr>
        <p:xfrm>
          <a:off x="499194" y="1412776"/>
          <a:ext cx="8249270" cy="4529075"/>
        </p:xfrm>
        <a:graphic>
          <a:graphicData uri="http://schemas.openxmlformats.org/drawingml/2006/table">
            <a:tbl>
              <a:tblPr/>
              <a:tblGrid>
                <a:gridCol w="3297959"/>
                <a:gridCol w="4951311"/>
              </a:tblGrid>
              <a:tr h="553942">
                <a:tc>
                  <a:txBody>
                    <a:bodyPr/>
                    <a:lstStyle/>
                    <a:p>
                      <a:pPr>
                        <a:lnSpc>
                          <a:spcPct val="115000"/>
                        </a:lnSpc>
                        <a:spcAft>
                          <a:spcPts val="0"/>
                        </a:spcAft>
                      </a:pPr>
                      <a:r>
                        <a:rPr lang="es-ES" sz="1200" b="1" dirty="0">
                          <a:latin typeface="Arial"/>
                          <a:ea typeface="Calibri"/>
                          <a:cs typeface="Times New Roman"/>
                        </a:rPr>
                        <a:t>9001. ACCIONES CENTRALES</a:t>
                      </a:r>
                      <a:endParaRPr lang="es-PE" sz="1200" dirty="0">
                        <a:latin typeface="Calibri"/>
                        <a:ea typeface="Calibri"/>
                        <a:cs typeface="Times New Roman"/>
                      </a:endParaRPr>
                    </a:p>
                    <a:p>
                      <a:pPr>
                        <a:lnSpc>
                          <a:spcPct val="115000"/>
                        </a:lnSpc>
                        <a:spcAft>
                          <a:spcPts val="0"/>
                        </a:spcAft>
                      </a:pPr>
                      <a:r>
                        <a:rPr lang="es-ES" sz="1200" dirty="0">
                          <a:latin typeface="Arial"/>
                          <a:ea typeface="Calibri"/>
                          <a:cs typeface="Times New Roman"/>
                        </a:rPr>
                        <a:t>3999999: SIN PRODUCTO</a:t>
                      </a:r>
                      <a:endParaRPr lang="es-PE" sz="1200" dirty="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ES" sz="1200" b="1">
                          <a:latin typeface="Arial"/>
                          <a:ea typeface="Calibri"/>
                          <a:cs typeface="Times New Roman"/>
                        </a:rPr>
                        <a:t>Descripción</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81896">
                <a:tc>
                  <a:txBody>
                    <a:bodyPr/>
                    <a:lstStyle/>
                    <a:p>
                      <a:pPr algn="just">
                        <a:lnSpc>
                          <a:spcPct val="107000"/>
                        </a:lnSpc>
                        <a:spcAft>
                          <a:spcPts val="0"/>
                        </a:spcAft>
                      </a:pPr>
                      <a:r>
                        <a:rPr lang="es-ES" sz="1200">
                          <a:latin typeface="Arial"/>
                          <a:ea typeface="Calibri"/>
                          <a:cs typeface="Times New Roman"/>
                        </a:rPr>
                        <a:t>5000001: PLANEAMIENTO Y PRESUPUESTO</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200">
                          <a:solidFill>
                            <a:srgbClr val="000000"/>
                          </a:solidFill>
                          <a:latin typeface="Arial"/>
                          <a:ea typeface="Calibri"/>
                          <a:cs typeface="Times New Roman"/>
                        </a:rPr>
                        <a:t>Acciones de planeamiento, presupuesto, inversión pública, racionalización, seguimiento y evaluación del desempeño institucional.</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27">
                <a:tc>
                  <a:txBody>
                    <a:bodyPr/>
                    <a:lstStyle/>
                    <a:p>
                      <a:pPr algn="just">
                        <a:lnSpc>
                          <a:spcPct val="107000"/>
                        </a:lnSpc>
                        <a:spcAft>
                          <a:spcPts val="0"/>
                        </a:spcAft>
                      </a:pPr>
                      <a:r>
                        <a:rPr lang="es-ES" sz="1200">
                          <a:latin typeface="Arial"/>
                          <a:ea typeface="Calibri"/>
                          <a:cs typeface="Times New Roman"/>
                        </a:rPr>
                        <a:t>5000002: CONDUCCION Y ORIENTACION SUPERIOR</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200" dirty="0">
                          <a:solidFill>
                            <a:srgbClr val="000000"/>
                          </a:solidFill>
                          <a:latin typeface="Arial"/>
                          <a:ea typeface="Calibri"/>
                          <a:cs typeface="Times New Roman"/>
                        </a:rPr>
                        <a:t>Acciones para coordinar, orientar y ejecutar políticas gubernamentales en sus diferentes niveles de decisión, a fin de asegurar el logro de los objetivos de gobierno en sus diferentes áreas de actuación.</a:t>
                      </a:r>
                      <a:endParaRPr lang="es-PE" sz="1200" dirty="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896">
                <a:tc>
                  <a:txBody>
                    <a:bodyPr/>
                    <a:lstStyle/>
                    <a:p>
                      <a:pPr algn="just">
                        <a:lnSpc>
                          <a:spcPct val="107000"/>
                        </a:lnSpc>
                        <a:spcAft>
                          <a:spcPts val="0"/>
                        </a:spcAft>
                      </a:pPr>
                      <a:r>
                        <a:rPr lang="es-ES" sz="1200">
                          <a:latin typeface="Arial"/>
                          <a:ea typeface="Calibri"/>
                          <a:cs typeface="Times New Roman"/>
                        </a:rPr>
                        <a:t>5000003: GESTION ADMINISTRATIVA</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200">
                          <a:latin typeface="Arial"/>
                          <a:ea typeface="Calibri"/>
                          <a:cs typeface="Times New Roman"/>
                        </a:rPr>
                        <a:t>Acciones para coordinar, supervisar, ejecutar y apoyar las acciones necesarias para el desarrollo operativo de los programas a cargo de la institución.</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263">
                <a:tc>
                  <a:txBody>
                    <a:bodyPr/>
                    <a:lstStyle/>
                    <a:p>
                      <a:pPr algn="just">
                        <a:lnSpc>
                          <a:spcPct val="107000"/>
                        </a:lnSpc>
                        <a:spcAft>
                          <a:spcPts val="0"/>
                        </a:spcAft>
                      </a:pPr>
                      <a:r>
                        <a:rPr lang="es-ES" sz="1200">
                          <a:latin typeface="Arial"/>
                          <a:ea typeface="Calibri"/>
                          <a:cs typeface="Times New Roman"/>
                        </a:rPr>
                        <a:t>5000004: ASESORAMIENTO TECNICO Y JURIDICO</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200">
                          <a:latin typeface="Arial"/>
                          <a:ea typeface="Calibri"/>
                          <a:cs typeface="Times New Roman"/>
                        </a:rPr>
                        <a:t>Acciones de asesoramiento técnico y jurídico.</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27">
                <a:tc>
                  <a:txBody>
                    <a:bodyPr/>
                    <a:lstStyle/>
                    <a:p>
                      <a:pPr algn="just">
                        <a:lnSpc>
                          <a:spcPct val="107000"/>
                        </a:lnSpc>
                        <a:spcAft>
                          <a:spcPts val="0"/>
                        </a:spcAft>
                      </a:pPr>
                      <a:r>
                        <a:rPr lang="es-ES" sz="1200">
                          <a:latin typeface="Arial"/>
                          <a:ea typeface="Calibri"/>
                          <a:cs typeface="Times New Roman"/>
                        </a:rPr>
                        <a:t>5000005: GESTION DE RECURSOS HUMANOS</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200">
                          <a:latin typeface="Arial"/>
                          <a:ea typeface="Calibri"/>
                          <a:cs typeface="Times New Roman"/>
                        </a:rPr>
                        <a:t>Acciones para la gestión del personal, orientadas a planear, organizar y controlar la fuerza de trabajo de la organización. Incluye acciones para promover la capacitación y el perfeccionamiento del personal.</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27">
                <a:tc>
                  <a:txBody>
                    <a:bodyPr/>
                    <a:lstStyle/>
                    <a:p>
                      <a:pPr algn="just">
                        <a:lnSpc>
                          <a:spcPct val="107000"/>
                        </a:lnSpc>
                        <a:spcAft>
                          <a:spcPts val="0"/>
                        </a:spcAft>
                      </a:pPr>
                      <a:r>
                        <a:rPr lang="es-ES" sz="1200">
                          <a:latin typeface="Arial"/>
                          <a:ea typeface="Calibri"/>
                          <a:cs typeface="Times New Roman"/>
                        </a:rPr>
                        <a:t>5000006: ACCIONES DE CONTROL Y AUDITORIA</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200">
                          <a:latin typeface="Arial"/>
                          <a:ea typeface="Calibri"/>
                          <a:cs typeface="Times New Roman"/>
                        </a:rPr>
                        <a:t>Acciones de las entidades orientadas al control gubernamental, así como la realización de auditorías y exámenes, a fin de asegurar la legalidad de la gestión pública.</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896">
                <a:tc>
                  <a:txBody>
                    <a:bodyPr/>
                    <a:lstStyle/>
                    <a:p>
                      <a:pPr algn="just">
                        <a:lnSpc>
                          <a:spcPct val="107000"/>
                        </a:lnSpc>
                        <a:spcAft>
                          <a:spcPts val="0"/>
                        </a:spcAft>
                      </a:pPr>
                      <a:r>
                        <a:rPr lang="es-ES" sz="1200">
                          <a:latin typeface="Arial"/>
                          <a:ea typeface="Calibri"/>
                          <a:cs typeface="Times New Roman"/>
                        </a:rPr>
                        <a:t>5000007: DEFENSA JUDICIAL DEL ESTADO</a:t>
                      </a:r>
                      <a:endParaRPr lang="es-PE" sz="120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200" dirty="0">
                          <a:latin typeface="Arial"/>
                          <a:ea typeface="Calibri"/>
                          <a:cs typeface="Times New Roman"/>
                        </a:rPr>
                        <a:t>Acciones de las entidades para asegurar la defensa de los intereses y derechos del Estado frente a las acciones que deriven en procesos judiciales.</a:t>
                      </a:r>
                      <a:endParaRPr lang="es-PE" sz="1200" dirty="0">
                        <a:latin typeface="Calibri"/>
                        <a:ea typeface="Calibri"/>
                        <a:cs typeface="Times New Roman"/>
                      </a:endParaRPr>
                    </a:p>
                  </a:txBody>
                  <a:tcPr marL="64383" marR="643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636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7958" y="260648"/>
            <a:ext cx="8401080" cy="714380"/>
          </a:xfrm>
        </p:spPr>
        <p:txBody>
          <a:bodyPr/>
          <a:lstStyle/>
          <a:p>
            <a:pPr lvl="0"/>
            <a:r>
              <a:rPr lang="es-ES" sz="3200" dirty="0" smtClean="0">
                <a:solidFill>
                  <a:schemeClr val="bg2"/>
                </a:solidFill>
              </a:rPr>
              <a:t>Asignaciones Presupuestarias que No resultan en Productos (APNOP)</a:t>
            </a:r>
            <a:endParaRPr lang="es-ES" sz="3200" dirty="0">
              <a:solidFill>
                <a:schemeClr val="bg2"/>
              </a:solidFill>
            </a:endParaRPr>
          </a:p>
        </p:txBody>
      </p:sp>
      <p:sp>
        <p:nvSpPr>
          <p:cNvPr id="5" name="4 CuadroTexto"/>
          <p:cNvSpPr txBox="1"/>
          <p:nvPr/>
        </p:nvSpPr>
        <p:spPr>
          <a:xfrm>
            <a:off x="390218" y="1415673"/>
            <a:ext cx="8358246" cy="4893647"/>
          </a:xfrm>
          <a:prstGeom prst="rect">
            <a:avLst/>
          </a:prstGeom>
          <a:noFill/>
        </p:spPr>
        <p:txBody>
          <a:bodyPr wrap="square" rtlCol="0">
            <a:spAutoFit/>
          </a:bodyPr>
          <a:lstStyle/>
          <a:p>
            <a:pPr lvl="0"/>
            <a:endParaRPr lang="es-ES" sz="2400" dirty="0" smtClean="0"/>
          </a:p>
          <a:p>
            <a:pPr marL="342900" lvl="0" indent="-342900" algn="just">
              <a:buFont typeface="Wingdings" panose="05000000000000000000" pitchFamily="2" charset="2"/>
              <a:buChar char="§"/>
            </a:pPr>
            <a:r>
              <a:rPr lang="es-ES" sz="2400" dirty="0" smtClean="0"/>
              <a:t>Comprende a las actividades para la atención de una finalidad específica de la entidad que no resulta en la entrega de un producto a una población determinada.</a:t>
            </a:r>
          </a:p>
          <a:p>
            <a:pPr lvl="0" algn="just"/>
            <a:endParaRPr lang="es-ES" sz="2400" dirty="0" smtClean="0"/>
          </a:p>
          <a:p>
            <a:pPr marL="342900" lvl="0" indent="-342900" algn="just">
              <a:buFont typeface="Wingdings" panose="05000000000000000000" pitchFamily="2" charset="2"/>
              <a:buChar char="§"/>
            </a:pPr>
            <a:r>
              <a:rPr lang="es-ES" sz="2400" dirty="0" smtClean="0"/>
              <a:t>Incluye aquellas actividades que no tienen relación con los PP considerados en la programación y formulación presupuestaria del año respectivo.</a:t>
            </a:r>
          </a:p>
          <a:p>
            <a:pPr lvl="0" algn="just"/>
            <a:endParaRPr lang="es-ES" sz="2400" dirty="0" smtClean="0"/>
          </a:p>
          <a:p>
            <a:pPr marL="342900" lvl="0" indent="-342900" algn="just">
              <a:buFont typeface="Wingdings" panose="05000000000000000000" pitchFamily="2" charset="2"/>
              <a:buChar char="§"/>
            </a:pPr>
            <a:r>
              <a:rPr lang="es-ES" sz="2400" dirty="0" smtClean="0"/>
              <a:t>En el marco de la progresividad de la implementación de los PP, podrá incluir las intervenciones sobre la población.</a:t>
            </a:r>
          </a:p>
          <a:p>
            <a:pPr marL="342900" indent="-342900">
              <a:buFont typeface="Wingdings" panose="05000000000000000000" pitchFamily="2" charset="2"/>
              <a:buChar char="§"/>
            </a:pPr>
            <a:endParaRPr lang="es-ES" sz="2400" dirty="0"/>
          </a:p>
        </p:txBody>
      </p:sp>
    </p:spTree>
    <p:extLst>
      <p:ext uri="{BB962C8B-B14F-4D97-AF65-F5344CB8AC3E}">
        <p14:creationId xmlns:p14="http://schemas.microsoft.com/office/powerpoint/2010/main" val="23740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4 Marcador de pie de página"/>
          <p:cNvSpPr>
            <a:spLocks noGrp="1"/>
          </p:cNvSpPr>
          <p:nvPr>
            <p:ph type="ftr" sz="quarter" idx="11"/>
          </p:nvPr>
        </p:nvSpPr>
        <p:spPr>
          <a:noFill/>
        </p:spPr>
        <p:txBody>
          <a:bodyPr/>
          <a:lstStyle/>
          <a:p>
            <a:r>
              <a:rPr lang="es-ES" altLang="en-US" smtClean="0"/>
              <a:t>Programas Presupuestales</a:t>
            </a:r>
          </a:p>
        </p:txBody>
      </p:sp>
      <p:sp>
        <p:nvSpPr>
          <p:cNvPr id="29698" name="5 Marcador de número de diapositiva"/>
          <p:cNvSpPr>
            <a:spLocks noGrp="1"/>
          </p:cNvSpPr>
          <p:nvPr>
            <p:ph type="sldNum" sz="quarter" idx="12"/>
          </p:nvPr>
        </p:nvSpPr>
        <p:spPr>
          <a:noFill/>
        </p:spPr>
        <p:txBody>
          <a:bodyPr/>
          <a:lstStyle/>
          <a:p>
            <a:fld id="{7D7F5CFF-11B6-4E2B-89CF-509DD45D4E96}" type="slidenum">
              <a:rPr lang="es-ES" altLang="en-US" smtClean="0"/>
              <a:pPr/>
              <a:t>17</a:t>
            </a:fld>
            <a:endParaRPr lang="es-ES" altLang="en-US" smtClean="0"/>
          </a:p>
        </p:txBody>
      </p:sp>
      <p:sp>
        <p:nvSpPr>
          <p:cNvPr id="29699" name="Rectangle 2"/>
          <p:cNvSpPr>
            <a:spLocks noGrp="1" noChangeArrowheads="1"/>
          </p:cNvSpPr>
          <p:nvPr>
            <p:ph type="title"/>
          </p:nvPr>
        </p:nvSpPr>
        <p:spPr>
          <a:xfrm>
            <a:off x="395536" y="270962"/>
            <a:ext cx="8229600" cy="709766"/>
          </a:xfrm>
        </p:spPr>
        <p:txBody>
          <a:bodyPr/>
          <a:lstStyle/>
          <a:p>
            <a:pPr eaLnBrk="1" hangingPunct="1"/>
            <a:r>
              <a:rPr lang="es-MX" sz="4000" dirty="0" smtClean="0"/>
              <a:t>Programa Presupuestal</a:t>
            </a:r>
            <a:endParaRPr lang="es-ES" sz="4000" dirty="0" smtClean="0"/>
          </a:p>
        </p:txBody>
      </p:sp>
      <p:sp>
        <p:nvSpPr>
          <p:cNvPr id="29700" name="Rectangle 3"/>
          <p:cNvSpPr>
            <a:spLocks noGrp="1" noChangeArrowheads="1"/>
          </p:cNvSpPr>
          <p:nvPr>
            <p:ph type="body" idx="1"/>
          </p:nvPr>
        </p:nvSpPr>
        <p:spPr>
          <a:xfrm>
            <a:off x="457200" y="1484784"/>
            <a:ext cx="8229600" cy="2736304"/>
          </a:xfrm>
        </p:spPr>
        <p:txBody>
          <a:bodyPr/>
          <a:lstStyle/>
          <a:p>
            <a:pPr marL="0" indent="0" algn="just" eaLnBrk="1" hangingPunct="1">
              <a:buNone/>
            </a:pPr>
            <a:r>
              <a:rPr lang="es-ES" sz="2800" b="1" i="1" dirty="0" smtClean="0"/>
              <a:t>Art. 3 Literal “d”:</a:t>
            </a:r>
            <a:r>
              <a:rPr lang="es-ES" sz="2800" i="1" dirty="0" smtClean="0"/>
              <a:t> “Categoría </a:t>
            </a:r>
            <a:r>
              <a:rPr lang="es-ES" sz="2800" i="1" dirty="0"/>
              <a:t>que constituye un instrumento del Presupuesto por Resultados, y que es una </a:t>
            </a:r>
            <a:r>
              <a:rPr lang="es-ES" sz="2800" b="1" i="1" u="sng" dirty="0"/>
              <a:t>unidad de programación</a:t>
            </a:r>
            <a:r>
              <a:rPr lang="es-ES" sz="2800" b="1" i="1" dirty="0"/>
              <a:t> </a:t>
            </a:r>
            <a:r>
              <a:rPr lang="es-ES" sz="2800" i="1" dirty="0"/>
              <a:t>de las acciones de las entidades públicas, las que integradas y articuladas se orientan a </a:t>
            </a:r>
            <a:r>
              <a:rPr lang="es-ES" sz="2800" b="1" i="1" u="sng" dirty="0"/>
              <a:t>proveer productos para lograr un Resultado Específico </a:t>
            </a:r>
            <a:r>
              <a:rPr lang="es-ES" sz="2800" i="1" dirty="0"/>
              <a:t>en la población y así contribuir al logro de un Resultado Final asociado a un objetivo de política pública</a:t>
            </a:r>
            <a:r>
              <a:rPr lang="es-PE" sz="2800" i="1" dirty="0" smtClean="0"/>
              <a:t>”</a:t>
            </a:r>
            <a:endParaRPr lang="es-PE" sz="2800" i="1" dirty="0"/>
          </a:p>
        </p:txBody>
      </p:sp>
    </p:spTree>
    <p:extLst>
      <p:ext uri="{BB962C8B-B14F-4D97-AF65-F5344CB8AC3E}">
        <p14:creationId xmlns:p14="http://schemas.microsoft.com/office/powerpoint/2010/main" val="418244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1520" y="692696"/>
            <a:ext cx="8401080" cy="714380"/>
          </a:xfrm>
        </p:spPr>
        <p:txBody>
          <a:bodyPr/>
          <a:lstStyle/>
          <a:p>
            <a:r>
              <a:rPr lang="es-MX" sz="3800" b="1" dirty="0" smtClean="0">
                <a:solidFill>
                  <a:schemeClr val="bg2"/>
                </a:solidFill>
              </a:rPr>
              <a:t>Categorías Presupuestarias</a:t>
            </a:r>
            <a:endParaRPr lang="es-ES" sz="3800" dirty="0">
              <a:solidFill>
                <a:schemeClr val="bg2"/>
              </a:solidFill>
            </a:endParaRPr>
          </a:p>
        </p:txBody>
      </p:sp>
      <p:pic>
        <p:nvPicPr>
          <p:cNvPr id="143364" name="Picture 4"/>
          <p:cNvPicPr>
            <a:picLocks noChangeAspect="1" noChangeArrowheads="1"/>
          </p:cNvPicPr>
          <p:nvPr/>
        </p:nvPicPr>
        <p:blipFill>
          <a:blip r:embed="rId2" cstate="print"/>
          <a:srcRect/>
          <a:stretch>
            <a:fillRect/>
          </a:stretch>
        </p:blipFill>
        <p:spPr bwMode="auto">
          <a:xfrm>
            <a:off x="1259632" y="1700808"/>
            <a:ext cx="5950445" cy="4468333"/>
          </a:xfrm>
          <a:prstGeom prst="rect">
            <a:avLst/>
          </a:prstGeom>
          <a:noFill/>
          <a:ln w="9525">
            <a:noFill/>
            <a:miter lim="800000"/>
            <a:headEnd/>
            <a:tailEnd/>
          </a:ln>
          <a:effectLst/>
        </p:spPr>
      </p:pic>
    </p:spTree>
    <p:extLst>
      <p:ext uri="{BB962C8B-B14F-4D97-AF65-F5344CB8AC3E}">
        <p14:creationId xmlns:p14="http://schemas.microsoft.com/office/powerpoint/2010/main" val="41865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2211571"/>
          </a:xfrm>
          <a:noFill/>
        </p:spPr>
        <p:txBody>
          <a:bodyPr anchor="ctr" anchorCtr="0"/>
          <a:lstStyle/>
          <a:p>
            <a:r>
              <a:rPr lang="es-ES" sz="4400" dirty="0" smtClean="0">
                <a:solidFill>
                  <a:schemeClr val="bg1">
                    <a:lumMod val="50000"/>
                  </a:schemeClr>
                </a:solidFill>
                <a:latin typeface="Arial" pitchFamily="34" charset="0"/>
                <a:cs typeface="Arial" pitchFamily="34" charset="0"/>
              </a:rPr>
              <a:t>Definiciones Básicas vinculadas a </a:t>
            </a:r>
            <a:r>
              <a:rPr lang="es-ES" sz="4400" dirty="0">
                <a:solidFill>
                  <a:schemeClr val="bg1">
                    <a:lumMod val="50000"/>
                  </a:schemeClr>
                </a:solidFill>
                <a:latin typeface="Arial" pitchFamily="34" charset="0"/>
                <a:cs typeface="Arial" pitchFamily="34" charset="0"/>
              </a:rPr>
              <a:t>P</a:t>
            </a:r>
            <a:r>
              <a:rPr lang="es-ES" sz="4400" dirty="0" smtClean="0">
                <a:solidFill>
                  <a:schemeClr val="bg1">
                    <a:lumMod val="50000"/>
                  </a:schemeClr>
                </a:solidFill>
                <a:latin typeface="Arial" pitchFamily="34" charset="0"/>
                <a:cs typeface="Arial" pitchFamily="34" charset="0"/>
              </a:rPr>
              <a:t>rogramas Presupuestales</a:t>
            </a: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19</a:t>
            </a:fld>
            <a:endParaRPr lang="es-ES" altLang="en-US" dirty="0">
              <a:solidFill>
                <a:srgbClr val="FFFFFF"/>
              </a:solidFill>
            </a:endParaRPr>
          </a:p>
        </p:txBody>
      </p:sp>
    </p:spTree>
    <p:extLst>
      <p:ext uri="{BB962C8B-B14F-4D97-AF65-F5344CB8AC3E}">
        <p14:creationId xmlns:p14="http://schemas.microsoft.com/office/powerpoint/2010/main" val="435930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2211571"/>
          </a:xfrm>
          <a:noFill/>
        </p:spPr>
        <p:txBody>
          <a:bodyPr anchor="ctr" anchorCtr="0"/>
          <a:lstStyle/>
          <a:p>
            <a:r>
              <a:rPr lang="es-ES" sz="4400" dirty="0" smtClean="0">
                <a:solidFill>
                  <a:schemeClr val="bg1">
                    <a:lumMod val="50000"/>
                  </a:schemeClr>
                </a:solidFill>
                <a:latin typeface="Arial" pitchFamily="34" charset="0"/>
                <a:cs typeface="Arial" pitchFamily="34" charset="0"/>
              </a:rPr>
              <a:t>Presupuesto por Resultados (</a:t>
            </a:r>
            <a:r>
              <a:rPr lang="es-ES" sz="4400" dirty="0" err="1" smtClean="0">
                <a:solidFill>
                  <a:schemeClr val="bg1">
                    <a:lumMod val="50000"/>
                  </a:schemeClr>
                </a:solidFill>
                <a:latin typeface="Arial" pitchFamily="34" charset="0"/>
                <a:cs typeface="Arial" pitchFamily="34" charset="0"/>
              </a:rPr>
              <a:t>PpR</a:t>
            </a:r>
            <a:r>
              <a:rPr lang="es-ES" sz="4400" dirty="0" smtClean="0">
                <a:solidFill>
                  <a:schemeClr val="bg1">
                    <a:lumMod val="50000"/>
                  </a:schemeClr>
                </a:solidFill>
                <a:latin typeface="Arial" pitchFamily="34" charset="0"/>
                <a:cs typeface="Arial" pitchFamily="34" charset="0"/>
              </a:rPr>
              <a:t>)</a:t>
            </a: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2</a:t>
            </a:fld>
            <a:endParaRPr lang="es-ES" altLang="en-US" dirty="0">
              <a:solidFill>
                <a:srgbClr val="FFFFFF"/>
              </a:solidFill>
            </a:endParaRPr>
          </a:p>
        </p:txBody>
      </p:sp>
    </p:spTree>
    <p:extLst>
      <p:ext uri="{BB962C8B-B14F-4D97-AF65-F5344CB8AC3E}">
        <p14:creationId xmlns:p14="http://schemas.microsoft.com/office/powerpoint/2010/main" val="4210336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392" y="244689"/>
            <a:ext cx="8401080" cy="664031"/>
          </a:xfrm>
        </p:spPr>
        <p:txBody>
          <a:bodyPr/>
          <a:lstStyle/>
          <a:p>
            <a:r>
              <a:rPr lang="es-MX" sz="3800" dirty="0"/>
              <a:t>Resultado Final</a:t>
            </a:r>
            <a:endParaRPr lang="es-ES" sz="3800" dirty="0">
              <a:solidFill>
                <a:schemeClr val="bg2"/>
              </a:solidFill>
            </a:endParaRPr>
          </a:p>
        </p:txBody>
      </p:sp>
      <p:sp>
        <p:nvSpPr>
          <p:cNvPr id="7" name="6 CuadroTexto"/>
          <p:cNvSpPr txBox="1"/>
          <p:nvPr/>
        </p:nvSpPr>
        <p:spPr>
          <a:xfrm>
            <a:off x="419392" y="1196752"/>
            <a:ext cx="8001056" cy="4893647"/>
          </a:xfrm>
          <a:prstGeom prst="rect">
            <a:avLst/>
          </a:prstGeom>
          <a:noFill/>
        </p:spPr>
        <p:txBody>
          <a:bodyPr wrap="square" rtlCol="0">
            <a:spAutoFit/>
          </a:bodyPr>
          <a:lstStyle/>
          <a:p>
            <a:pPr marL="342900" lvl="0" indent="-342900" algn="just">
              <a:buFont typeface="Wingdings" panose="05000000000000000000" pitchFamily="2" charset="2"/>
              <a:buChar char="§"/>
            </a:pPr>
            <a:r>
              <a:rPr lang="es-ES" sz="2600" dirty="0" smtClean="0"/>
              <a:t>Cambio en las condiciones, cualidades o características inherentes a una población identificada, en el entorno en el que se desenvuelve o en las organizaciones que la sirven. </a:t>
            </a:r>
          </a:p>
          <a:p>
            <a:pPr marL="342900" lvl="0" indent="-342900" algn="just">
              <a:buFont typeface="Wingdings" panose="05000000000000000000" pitchFamily="2" charset="2"/>
              <a:buChar char="§"/>
            </a:pPr>
            <a:endParaRPr lang="es-ES" sz="2600" dirty="0" smtClean="0"/>
          </a:p>
          <a:p>
            <a:pPr marL="342900" lvl="0" indent="-342900" algn="just">
              <a:buFont typeface="Wingdings" panose="05000000000000000000" pitchFamily="2" charset="2"/>
              <a:buChar char="§"/>
            </a:pPr>
            <a:r>
              <a:rPr lang="es-ES" sz="2600" dirty="0" smtClean="0"/>
              <a:t>Corresponde a un objetivo de política nacional. </a:t>
            </a:r>
          </a:p>
          <a:p>
            <a:pPr marL="342900" lvl="0" indent="-342900" algn="just">
              <a:buFont typeface="Wingdings" panose="05000000000000000000" pitchFamily="2" charset="2"/>
              <a:buChar char="§"/>
            </a:pPr>
            <a:endParaRPr lang="es-ES" sz="2600" dirty="0"/>
          </a:p>
          <a:p>
            <a:pPr marL="342900" lvl="0" indent="-342900" algn="just">
              <a:buFont typeface="Wingdings" panose="05000000000000000000" pitchFamily="2" charset="2"/>
              <a:buChar char="§"/>
            </a:pPr>
            <a:r>
              <a:rPr lang="es-ES" sz="2600" dirty="0" smtClean="0"/>
              <a:t>Cabe señalar, que el logro del resultado final si bien, se asocia al avance en las metas del o los PP relacionados al mismo, su logro no es enteramente atribuible a éstos. </a:t>
            </a:r>
            <a:endParaRPr lang="es-ES" sz="2600" dirty="0"/>
          </a:p>
        </p:txBody>
      </p:sp>
    </p:spTree>
    <p:extLst>
      <p:ext uri="{BB962C8B-B14F-4D97-AF65-F5344CB8AC3E}">
        <p14:creationId xmlns:p14="http://schemas.microsoft.com/office/powerpoint/2010/main" val="109832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85720" y="1571612"/>
            <a:ext cx="8358246" cy="4493538"/>
          </a:xfrm>
          <a:prstGeom prst="rect">
            <a:avLst/>
          </a:prstGeom>
          <a:noFill/>
        </p:spPr>
        <p:txBody>
          <a:bodyPr wrap="square" rtlCol="0">
            <a:spAutoFit/>
          </a:bodyPr>
          <a:lstStyle/>
          <a:p>
            <a:pPr marL="342900" lvl="0" indent="-342900" algn="just">
              <a:buFont typeface="Wingdings" panose="05000000000000000000" pitchFamily="2" charset="2"/>
              <a:buChar char="§"/>
            </a:pPr>
            <a:r>
              <a:rPr lang="es-ES" sz="2600" dirty="0" smtClean="0"/>
              <a:t>Cambio que se busca alcanzar para solucionar un problema identificado sobre una población objetivo, el cual a su vez contribuye al logro de un resultado final. </a:t>
            </a:r>
          </a:p>
          <a:p>
            <a:pPr marL="342900" lvl="0" indent="-342900" algn="just">
              <a:buFont typeface="Wingdings" panose="05000000000000000000" pitchFamily="2" charset="2"/>
              <a:buChar char="§"/>
            </a:pPr>
            <a:endParaRPr lang="es-ES" sz="2600" dirty="0" smtClean="0"/>
          </a:p>
          <a:p>
            <a:pPr marL="342900" indent="-342900" algn="just">
              <a:buFont typeface="Wingdings" panose="05000000000000000000" pitchFamily="2" charset="2"/>
              <a:buChar char="§"/>
            </a:pPr>
            <a:r>
              <a:rPr lang="es-ES" sz="2600" dirty="0"/>
              <a:t>Un programa presupuestal sólo tiene un resultado específico</a:t>
            </a:r>
            <a:r>
              <a:rPr lang="es-ES" sz="2600" dirty="0" smtClean="0"/>
              <a:t>.</a:t>
            </a:r>
          </a:p>
          <a:p>
            <a:pPr algn="just"/>
            <a:endParaRPr lang="es-ES" sz="2600" dirty="0"/>
          </a:p>
          <a:p>
            <a:pPr marL="342900" lvl="0" indent="-342900" algn="just">
              <a:buFont typeface="Wingdings" panose="05000000000000000000" pitchFamily="2" charset="2"/>
              <a:buChar char="§"/>
            </a:pPr>
            <a:r>
              <a:rPr lang="es-ES" sz="2600" dirty="0" smtClean="0"/>
              <a:t>El resultado específico no constituye un fin en sí mismo.</a:t>
            </a:r>
          </a:p>
          <a:p>
            <a:pPr marL="342900" lvl="0" indent="-342900" algn="just">
              <a:buFont typeface="Wingdings" panose="05000000000000000000" pitchFamily="2" charset="2"/>
              <a:buChar char="§"/>
            </a:pPr>
            <a:endParaRPr lang="es-ES" sz="2600" dirty="0" smtClean="0"/>
          </a:p>
        </p:txBody>
      </p:sp>
      <p:sp>
        <p:nvSpPr>
          <p:cNvPr id="5" name="Rectangle 2"/>
          <p:cNvSpPr>
            <a:spLocks noGrp="1" noChangeArrowheads="1"/>
          </p:cNvSpPr>
          <p:nvPr>
            <p:ph type="title"/>
          </p:nvPr>
        </p:nvSpPr>
        <p:spPr>
          <a:xfrm>
            <a:off x="419392" y="244689"/>
            <a:ext cx="8401080" cy="664031"/>
          </a:xfrm>
        </p:spPr>
        <p:txBody>
          <a:bodyPr/>
          <a:lstStyle/>
          <a:p>
            <a:r>
              <a:rPr lang="es-MX" sz="3800" dirty="0"/>
              <a:t>Resultado Específico</a:t>
            </a:r>
            <a:endParaRPr lang="es-ES" sz="3800" dirty="0">
              <a:solidFill>
                <a:schemeClr val="bg2"/>
              </a:solidFill>
            </a:endParaRPr>
          </a:p>
        </p:txBody>
      </p:sp>
    </p:spTree>
    <p:extLst>
      <p:ext uri="{BB962C8B-B14F-4D97-AF65-F5344CB8AC3E}">
        <p14:creationId xmlns:p14="http://schemas.microsoft.com/office/powerpoint/2010/main" val="139550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71460" y="188641"/>
            <a:ext cx="8401080" cy="1152128"/>
          </a:xfrm>
        </p:spPr>
        <p:txBody>
          <a:bodyPr/>
          <a:lstStyle/>
          <a:p>
            <a:r>
              <a:rPr lang="es-MX" sz="3200" dirty="0" smtClean="0">
                <a:solidFill>
                  <a:schemeClr val="bg2"/>
                </a:solidFill>
              </a:rPr>
              <a:t>Relación Resultado Final / Resultado Específico</a:t>
            </a:r>
            <a:endParaRPr lang="es-ES" sz="3200" dirty="0">
              <a:solidFill>
                <a:schemeClr val="bg2"/>
              </a:solidFill>
            </a:endParaRPr>
          </a:p>
        </p:txBody>
      </p:sp>
      <p:pic>
        <p:nvPicPr>
          <p:cNvPr id="4" name="Diagrama 12"/>
          <p:cNvPicPr/>
          <p:nvPr/>
        </p:nvPicPr>
        <p:blipFill>
          <a:blip r:embed="rId2" cstate="print"/>
          <a:srcRect b="-20639"/>
          <a:stretch>
            <a:fillRect/>
          </a:stretch>
        </p:blipFill>
        <p:spPr bwMode="auto">
          <a:xfrm>
            <a:off x="928662" y="1714488"/>
            <a:ext cx="7500990" cy="4429156"/>
          </a:xfrm>
          <a:prstGeom prst="rect">
            <a:avLst/>
          </a:prstGeom>
          <a:noFill/>
          <a:ln w="9525">
            <a:noFill/>
            <a:miter lim="800000"/>
            <a:headEnd/>
            <a:tailEnd/>
          </a:ln>
        </p:spPr>
      </p:pic>
      <p:cxnSp>
        <p:nvCxnSpPr>
          <p:cNvPr id="3074" name="AutoShape 116"/>
          <p:cNvCxnSpPr>
            <a:cxnSpLocks noChangeShapeType="1"/>
          </p:cNvCxnSpPr>
          <p:nvPr/>
        </p:nvCxnSpPr>
        <p:spPr bwMode="auto">
          <a:xfrm rot="16200000" flipV="1">
            <a:off x="2242338" y="3171040"/>
            <a:ext cx="1225554" cy="1147754"/>
          </a:xfrm>
          <a:prstGeom prst="straightConnector1">
            <a:avLst/>
          </a:prstGeom>
          <a:noFill/>
          <a:ln w="9525">
            <a:solidFill>
              <a:srgbClr val="000000"/>
            </a:solidFill>
            <a:round/>
            <a:headEnd/>
            <a:tailEnd type="triangle" w="med" len="med"/>
          </a:ln>
        </p:spPr>
      </p:cxnSp>
      <p:cxnSp>
        <p:nvCxnSpPr>
          <p:cNvPr id="3075" name="AutoShape 117"/>
          <p:cNvCxnSpPr>
            <a:cxnSpLocks noChangeShapeType="1"/>
          </p:cNvCxnSpPr>
          <p:nvPr/>
        </p:nvCxnSpPr>
        <p:spPr bwMode="auto">
          <a:xfrm rot="5400000" flipH="1" flipV="1">
            <a:off x="6536546" y="3750472"/>
            <a:ext cx="1214445" cy="1588"/>
          </a:xfrm>
          <a:prstGeom prst="straightConnector1">
            <a:avLst/>
          </a:prstGeom>
          <a:noFill/>
          <a:ln w="9525">
            <a:solidFill>
              <a:srgbClr val="000000"/>
            </a:solidFill>
            <a:round/>
            <a:headEnd/>
            <a:tailEnd type="triangle" w="med" len="med"/>
          </a:ln>
        </p:spPr>
      </p:cxnSp>
      <p:cxnSp>
        <p:nvCxnSpPr>
          <p:cNvPr id="3076" name="AutoShape 118"/>
          <p:cNvCxnSpPr>
            <a:cxnSpLocks noChangeShapeType="1"/>
          </p:cNvCxnSpPr>
          <p:nvPr/>
        </p:nvCxnSpPr>
        <p:spPr bwMode="auto">
          <a:xfrm rot="5400000" flipH="1" flipV="1">
            <a:off x="4679158" y="3750472"/>
            <a:ext cx="1214445" cy="1588"/>
          </a:xfrm>
          <a:prstGeom prst="straightConnector1">
            <a:avLst/>
          </a:prstGeom>
          <a:noFill/>
          <a:ln w="9525">
            <a:solidFill>
              <a:srgbClr val="000000"/>
            </a:solidFill>
            <a:round/>
            <a:headEnd/>
            <a:tailEnd type="triangle" w="med" len="med"/>
          </a:ln>
        </p:spPr>
      </p:cxnSp>
      <p:cxnSp>
        <p:nvCxnSpPr>
          <p:cNvPr id="3077" name="AutoShape 119"/>
          <p:cNvCxnSpPr>
            <a:cxnSpLocks noChangeShapeType="1"/>
          </p:cNvCxnSpPr>
          <p:nvPr/>
        </p:nvCxnSpPr>
        <p:spPr bwMode="auto">
          <a:xfrm rot="5400000" flipH="1" flipV="1">
            <a:off x="2992432" y="3640138"/>
            <a:ext cx="1225554" cy="209558"/>
          </a:xfrm>
          <a:prstGeom prst="straightConnector1">
            <a:avLst/>
          </a:prstGeom>
          <a:noFill/>
          <a:ln w="9525">
            <a:solidFill>
              <a:srgbClr val="000000"/>
            </a:solidFill>
            <a:round/>
            <a:headEnd/>
            <a:tailEnd type="triangle" w="med" len="med"/>
          </a:ln>
        </p:spPr>
      </p:cxnSp>
      <p:cxnSp>
        <p:nvCxnSpPr>
          <p:cNvPr id="3078" name="AutoShape 120"/>
          <p:cNvCxnSpPr>
            <a:cxnSpLocks noChangeShapeType="1"/>
          </p:cNvCxnSpPr>
          <p:nvPr/>
        </p:nvCxnSpPr>
        <p:spPr bwMode="auto">
          <a:xfrm rot="5400000" flipH="1" flipV="1">
            <a:off x="1101704" y="3744918"/>
            <a:ext cx="1225553" cy="1588"/>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78142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19392" y="1340768"/>
            <a:ext cx="8215370" cy="4401205"/>
          </a:xfrm>
          <a:prstGeom prst="rect">
            <a:avLst/>
          </a:prstGeom>
          <a:noFill/>
        </p:spPr>
        <p:txBody>
          <a:bodyPr wrap="square" rtlCol="0">
            <a:spAutoFit/>
          </a:bodyPr>
          <a:lstStyle/>
          <a:p>
            <a:pPr lvl="0"/>
            <a:r>
              <a:rPr lang="es-ES" sz="2800" b="1" dirty="0" smtClean="0"/>
              <a:t>Producto:</a:t>
            </a:r>
          </a:p>
          <a:p>
            <a:pPr lvl="0"/>
            <a:r>
              <a:rPr lang="es-ES" sz="2800" dirty="0" smtClean="0"/>
              <a:t> </a:t>
            </a:r>
          </a:p>
          <a:p>
            <a:pPr marL="342900" lvl="0" indent="-342900" algn="just">
              <a:buFont typeface="Wingdings" panose="05000000000000000000" pitchFamily="2" charset="2"/>
              <a:buChar char="§"/>
            </a:pPr>
            <a:r>
              <a:rPr lang="es-ES" sz="2800" dirty="0" smtClean="0"/>
              <a:t>Conjunto articulado de bienes y/o servicios que recibe la población beneficiaria con el objetivo de generar un cambio. </a:t>
            </a:r>
          </a:p>
          <a:p>
            <a:pPr marL="342900" lvl="0" indent="-342900" algn="just">
              <a:buFont typeface="Wingdings" panose="05000000000000000000" pitchFamily="2" charset="2"/>
              <a:buChar char="§"/>
            </a:pPr>
            <a:endParaRPr lang="es-ES" sz="2800" dirty="0" smtClean="0"/>
          </a:p>
          <a:p>
            <a:pPr marL="342900" lvl="0" indent="-342900" algn="just">
              <a:buFont typeface="Wingdings" panose="05000000000000000000" pitchFamily="2" charset="2"/>
              <a:buChar char="§"/>
            </a:pPr>
            <a:r>
              <a:rPr lang="es-ES" sz="2800" dirty="0" smtClean="0"/>
              <a:t>Los productos son la consecuencia de haber realizado, según las especificaciones técnicas, las actividades correspondientes en la magnitud y el tiempo previstos.</a:t>
            </a:r>
          </a:p>
        </p:txBody>
      </p:sp>
      <p:sp>
        <p:nvSpPr>
          <p:cNvPr id="5" name="Rectangle 2"/>
          <p:cNvSpPr>
            <a:spLocks noGrp="1" noChangeArrowheads="1"/>
          </p:cNvSpPr>
          <p:nvPr>
            <p:ph type="title"/>
          </p:nvPr>
        </p:nvSpPr>
        <p:spPr>
          <a:xfrm>
            <a:off x="419392" y="244689"/>
            <a:ext cx="8401080" cy="664031"/>
          </a:xfrm>
        </p:spPr>
        <p:txBody>
          <a:bodyPr/>
          <a:lstStyle/>
          <a:p>
            <a:r>
              <a:rPr lang="es-MX" sz="3800" dirty="0" smtClean="0">
                <a:solidFill>
                  <a:schemeClr val="bg2"/>
                </a:solidFill>
              </a:rPr>
              <a:t>Otras Definiciones básicas</a:t>
            </a:r>
            <a:endParaRPr lang="es-ES" sz="3800" dirty="0">
              <a:solidFill>
                <a:schemeClr val="bg2"/>
              </a:solidFill>
            </a:endParaRPr>
          </a:p>
        </p:txBody>
      </p:sp>
    </p:spTree>
    <p:extLst>
      <p:ext uri="{BB962C8B-B14F-4D97-AF65-F5344CB8AC3E}">
        <p14:creationId xmlns:p14="http://schemas.microsoft.com/office/powerpoint/2010/main" val="218397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19392" y="1474906"/>
            <a:ext cx="8215370" cy="3970318"/>
          </a:xfrm>
          <a:prstGeom prst="rect">
            <a:avLst/>
          </a:prstGeom>
          <a:noFill/>
        </p:spPr>
        <p:txBody>
          <a:bodyPr wrap="square" rtlCol="0">
            <a:spAutoFit/>
          </a:bodyPr>
          <a:lstStyle/>
          <a:p>
            <a:pPr lvl="0" algn="just"/>
            <a:r>
              <a:rPr lang="es-ES" sz="2800" b="1" dirty="0" smtClean="0"/>
              <a:t>Acciones Comunes:</a:t>
            </a:r>
            <a:endParaRPr lang="es-ES" sz="2800" dirty="0"/>
          </a:p>
          <a:p>
            <a:pPr lvl="0" algn="just"/>
            <a:endParaRPr lang="es-ES" sz="2800" dirty="0" smtClean="0"/>
          </a:p>
          <a:p>
            <a:pPr marL="342900" lvl="0" indent="-342900" algn="just">
              <a:buFont typeface="Wingdings" panose="05000000000000000000" pitchFamily="2" charset="2"/>
              <a:buChar char="§"/>
            </a:pPr>
            <a:r>
              <a:rPr lang="es-ES" sz="2800" dirty="0" smtClean="0"/>
              <a:t>Son los gastos administrativos de carácter exclusivo del PP</a:t>
            </a:r>
          </a:p>
          <a:p>
            <a:pPr marL="342900" lvl="0" indent="-342900" algn="just">
              <a:buFont typeface="Wingdings" panose="05000000000000000000" pitchFamily="2" charset="2"/>
              <a:buChar char="§"/>
            </a:pPr>
            <a:endParaRPr lang="es-ES" sz="2800" dirty="0" smtClean="0"/>
          </a:p>
          <a:p>
            <a:pPr marL="342900" lvl="0" indent="-342900" algn="just">
              <a:buFont typeface="Wingdings" panose="05000000000000000000" pitchFamily="2" charset="2"/>
              <a:buChar char="§"/>
            </a:pPr>
            <a:r>
              <a:rPr lang="es-ES" sz="2800" dirty="0" smtClean="0"/>
              <a:t>Que además no pueden ser identificados en los productos del PP, ni pueden ser atribuidos enteramente a uno de ellos.</a:t>
            </a:r>
          </a:p>
          <a:p>
            <a:endParaRPr lang="es-ES" sz="2800" dirty="0"/>
          </a:p>
        </p:txBody>
      </p:sp>
      <p:sp>
        <p:nvSpPr>
          <p:cNvPr id="5" name="Rectangle 2"/>
          <p:cNvSpPr>
            <a:spLocks noGrp="1" noChangeArrowheads="1"/>
          </p:cNvSpPr>
          <p:nvPr>
            <p:ph type="title"/>
          </p:nvPr>
        </p:nvSpPr>
        <p:spPr>
          <a:xfrm>
            <a:off x="419392" y="244689"/>
            <a:ext cx="8401080" cy="664031"/>
          </a:xfrm>
        </p:spPr>
        <p:txBody>
          <a:bodyPr/>
          <a:lstStyle/>
          <a:p>
            <a:r>
              <a:rPr lang="es-MX" sz="3800" dirty="0" smtClean="0">
                <a:solidFill>
                  <a:schemeClr val="bg2"/>
                </a:solidFill>
              </a:rPr>
              <a:t>Otras Definiciones básicas</a:t>
            </a:r>
            <a:endParaRPr lang="es-ES" sz="3800" dirty="0">
              <a:solidFill>
                <a:schemeClr val="bg2"/>
              </a:solidFill>
            </a:endParaRPr>
          </a:p>
        </p:txBody>
      </p:sp>
    </p:spTree>
    <p:extLst>
      <p:ext uri="{BB962C8B-B14F-4D97-AF65-F5344CB8AC3E}">
        <p14:creationId xmlns:p14="http://schemas.microsoft.com/office/powerpoint/2010/main" val="15408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7544" y="1268760"/>
            <a:ext cx="7715304" cy="4693593"/>
          </a:xfrm>
          <a:prstGeom prst="rect">
            <a:avLst/>
          </a:prstGeom>
          <a:noFill/>
        </p:spPr>
        <p:txBody>
          <a:bodyPr wrap="square" rtlCol="0">
            <a:spAutoFit/>
          </a:bodyPr>
          <a:lstStyle/>
          <a:p>
            <a:pPr lvl="0"/>
            <a:r>
              <a:rPr lang="es-ES" sz="2800" b="1" dirty="0" smtClean="0"/>
              <a:t>Actividad:</a:t>
            </a:r>
          </a:p>
          <a:p>
            <a:pPr lvl="0"/>
            <a:endParaRPr lang="es-ES" sz="1100" b="1" dirty="0" smtClean="0"/>
          </a:p>
          <a:p>
            <a:pPr lvl="0"/>
            <a:endParaRPr lang="es-ES" sz="800" b="1" dirty="0" smtClean="0"/>
          </a:p>
          <a:p>
            <a:pPr marL="342900" lvl="0" indent="-342900" algn="just">
              <a:buFont typeface="Wingdings" panose="05000000000000000000" pitchFamily="2" charset="2"/>
              <a:buChar char="§"/>
            </a:pPr>
            <a:r>
              <a:rPr lang="es-ES" sz="2800" dirty="0" smtClean="0"/>
              <a:t>Acción sobre una lista específica y completa de insumos (bienes y servicios necesarios y suficientes), que en conjunto con otras actividades garantizan la provisión del producto.</a:t>
            </a:r>
          </a:p>
          <a:p>
            <a:pPr marL="342900" lvl="0" indent="-342900" algn="just">
              <a:buFont typeface="Wingdings" panose="05000000000000000000" pitchFamily="2" charset="2"/>
              <a:buChar char="§"/>
            </a:pPr>
            <a:endParaRPr lang="es-ES" sz="2800" dirty="0" smtClean="0"/>
          </a:p>
          <a:p>
            <a:pPr marL="342900" lvl="0" indent="-342900" algn="just">
              <a:buFont typeface="Wingdings" panose="05000000000000000000" pitchFamily="2" charset="2"/>
              <a:buChar char="§"/>
            </a:pPr>
            <a:r>
              <a:rPr lang="es-ES" sz="2800" dirty="0" smtClean="0"/>
              <a:t>Debe considerarse que la actividad deberá ser </a:t>
            </a:r>
            <a:r>
              <a:rPr lang="es-ES" sz="2800" b="1" dirty="0" smtClean="0"/>
              <a:t>relevante, cuantificable y presupuestable</a:t>
            </a:r>
            <a:r>
              <a:rPr lang="es-ES" sz="2800" dirty="0" smtClean="0"/>
              <a:t>.</a:t>
            </a:r>
          </a:p>
        </p:txBody>
      </p:sp>
      <p:sp>
        <p:nvSpPr>
          <p:cNvPr id="6" name="Rectangle 2"/>
          <p:cNvSpPr>
            <a:spLocks noGrp="1" noChangeArrowheads="1"/>
          </p:cNvSpPr>
          <p:nvPr>
            <p:ph type="title"/>
          </p:nvPr>
        </p:nvSpPr>
        <p:spPr>
          <a:xfrm>
            <a:off x="419392" y="244689"/>
            <a:ext cx="8401080" cy="664031"/>
          </a:xfrm>
        </p:spPr>
        <p:txBody>
          <a:bodyPr/>
          <a:lstStyle/>
          <a:p>
            <a:r>
              <a:rPr lang="es-MX" sz="3800" dirty="0" smtClean="0">
                <a:solidFill>
                  <a:schemeClr val="bg2"/>
                </a:solidFill>
              </a:rPr>
              <a:t>Otras Definiciones básicas</a:t>
            </a:r>
            <a:endParaRPr lang="es-ES" sz="3800" dirty="0">
              <a:solidFill>
                <a:schemeClr val="bg2"/>
              </a:solidFill>
            </a:endParaRPr>
          </a:p>
        </p:txBody>
      </p:sp>
    </p:spTree>
    <p:extLst>
      <p:ext uri="{BB962C8B-B14F-4D97-AF65-F5344CB8AC3E}">
        <p14:creationId xmlns:p14="http://schemas.microsoft.com/office/powerpoint/2010/main" val="366737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392" y="1113903"/>
            <a:ext cx="8229600" cy="650857"/>
          </a:xfrm>
        </p:spPr>
        <p:txBody>
          <a:bodyPr/>
          <a:lstStyle/>
          <a:p>
            <a:pPr algn="l"/>
            <a:r>
              <a:rPr lang="es-MX" sz="3200" dirty="0">
                <a:solidFill>
                  <a:schemeClr val="bg2"/>
                </a:solidFill>
              </a:rPr>
              <a:t>Indicadores</a:t>
            </a:r>
            <a:endParaRPr lang="es-ES" sz="3200" dirty="0">
              <a:solidFill>
                <a:schemeClr val="bg2"/>
              </a:solidFill>
            </a:endParaRPr>
          </a:p>
        </p:txBody>
      </p:sp>
      <p:sp>
        <p:nvSpPr>
          <p:cNvPr id="7" name="Rectangle 3"/>
          <p:cNvSpPr txBox="1">
            <a:spLocks noChangeArrowheads="1"/>
          </p:cNvSpPr>
          <p:nvPr/>
        </p:nvSpPr>
        <p:spPr bwMode="auto">
          <a:xfrm>
            <a:off x="419392" y="1764760"/>
            <a:ext cx="843528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chemeClr val="bg2"/>
              </a:buClr>
              <a:buSzPct val="65000"/>
              <a:buFont typeface="Wingdings" pitchFamily="2" charset="2"/>
              <a:buChar char="n"/>
              <a:tabLst/>
              <a:defRPr/>
            </a:pPr>
            <a:r>
              <a:rPr kumimoji="0" lang="es-MX" sz="2400" i="0" u="none" strike="noStrike" kern="0" cap="none" spc="0" normalizeH="0" baseline="0" noProof="0" dirty="0" smtClean="0">
                <a:ln>
                  <a:noFill/>
                </a:ln>
                <a:solidFill>
                  <a:schemeClr val="tx1"/>
                </a:solidFill>
                <a:effectLst/>
                <a:uLnTx/>
                <a:uFillTx/>
                <a:latin typeface="+mn-lt"/>
                <a:ea typeface="+mn-ea"/>
                <a:cs typeface="+mn-cs"/>
              </a:rPr>
              <a:t>Un</a:t>
            </a:r>
            <a:r>
              <a:rPr kumimoji="0" lang="es-MX" sz="2400" b="1" i="0" u="none" strike="noStrike" kern="0" cap="none" spc="0" normalizeH="0" baseline="0" noProof="0" dirty="0" smtClean="0">
                <a:ln>
                  <a:noFill/>
                </a:ln>
                <a:solidFill>
                  <a:schemeClr val="tx1"/>
                </a:solidFill>
                <a:effectLst/>
                <a:uLnTx/>
                <a:uFillTx/>
                <a:latin typeface="+mn-lt"/>
                <a:ea typeface="+mn-ea"/>
                <a:cs typeface="+mn-cs"/>
              </a:rPr>
              <a:t> </a:t>
            </a:r>
            <a:r>
              <a:rPr kumimoji="0" lang="es-MX" sz="2400" b="1" i="0" u="none" strike="noStrike" kern="0" cap="none" spc="0" normalizeH="0" baseline="0" noProof="0" dirty="0" smtClean="0">
                <a:ln>
                  <a:noFill/>
                </a:ln>
                <a:effectLst/>
                <a:uLnTx/>
                <a:uFillTx/>
                <a:latin typeface="+mn-lt"/>
                <a:ea typeface="+mn-ea"/>
                <a:cs typeface="+mn-cs"/>
              </a:rPr>
              <a:t>indicador</a:t>
            </a:r>
            <a:r>
              <a:rPr kumimoji="0" lang="es-MX" sz="2400" b="0" i="0" u="none" strike="noStrike" kern="0" cap="none" spc="0" normalizeH="0" baseline="0" noProof="0" dirty="0" smtClean="0">
                <a:ln>
                  <a:noFill/>
                </a:ln>
                <a:effectLst/>
                <a:uLnTx/>
                <a:uFillTx/>
                <a:latin typeface="+mn-lt"/>
                <a:ea typeface="+mn-ea"/>
                <a:cs typeface="+mn-cs"/>
              </a:rPr>
              <a:t> </a:t>
            </a:r>
            <a:r>
              <a:rPr kumimoji="0" lang="es-MX" sz="2400" b="0" i="0" u="none" strike="noStrike" kern="0" cap="none" spc="0" normalizeH="0" baseline="0" noProof="0" dirty="0" smtClean="0">
                <a:ln>
                  <a:noFill/>
                </a:ln>
                <a:solidFill>
                  <a:schemeClr val="tx1"/>
                </a:solidFill>
                <a:effectLst/>
                <a:uLnTx/>
                <a:uFillTx/>
                <a:latin typeface="+mn-lt"/>
                <a:ea typeface="+mn-ea"/>
                <a:cs typeface="+mn-cs"/>
              </a:rPr>
              <a:t>es un enunciado que determina una medida sobre el nivel de logro en el resultado, entrega de productos y/o realización de actividades. </a:t>
            </a:r>
          </a:p>
          <a:p>
            <a:pPr marR="0" lvl="0" algn="just" defTabSz="914400" rtl="0" eaLnBrk="1" fontAlgn="base" latinLnBrk="0" hangingPunct="1">
              <a:lnSpc>
                <a:spcPct val="90000"/>
              </a:lnSpc>
              <a:spcBef>
                <a:spcPct val="20000"/>
              </a:spcBef>
              <a:spcAft>
                <a:spcPct val="0"/>
              </a:spcAft>
              <a:buClr>
                <a:schemeClr val="bg2"/>
              </a:buClr>
              <a:buSzPct val="65000"/>
              <a:tabLst/>
              <a:defRPr/>
            </a:pPr>
            <a:endParaRPr kumimoji="0" lang="es-MX" sz="11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90000"/>
              </a:lnSpc>
              <a:spcBef>
                <a:spcPct val="20000"/>
              </a:spcBef>
              <a:spcAft>
                <a:spcPct val="0"/>
              </a:spcAft>
              <a:buClr>
                <a:schemeClr val="bg2"/>
              </a:buClr>
              <a:buSzPct val="65000"/>
              <a:buFont typeface="Wingdings" pitchFamily="2" charset="2"/>
              <a:buChar char="n"/>
              <a:tabLst/>
              <a:defRPr/>
            </a:pPr>
            <a:r>
              <a:rPr kumimoji="0" lang="es-MX" sz="2400" b="1" i="0" u="none" strike="noStrike" kern="0" cap="none" spc="0" normalizeH="0" baseline="0" noProof="0" dirty="0" smtClean="0">
                <a:ln>
                  <a:noFill/>
                </a:ln>
                <a:effectLst/>
                <a:uLnTx/>
                <a:uFillTx/>
                <a:latin typeface="+mn-lt"/>
                <a:ea typeface="+mn-ea"/>
                <a:cs typeface="+mn-cs"/>
              </a:rPr>
              <a:t>Indicador de producción física:</a:t>
            </a:r>
            <a:r>
              <a:rPr kumimoji="0" lang="es-MX" sz="2400" b="0" i="0" u="none" strike="noStrike" kern="0" cap="none" spc="0" normalizeH="0" baseline="0" noProof="0" dirty="0" smtClean="0">
                <a:ln>
                  <a:noFill/>
                </a:ln>
                <a:effectLst/>
                <a:uLnTx/>
                <a:uFillTx/>
                <a:latin typeface="+mn-lt"/>
                <a:ea typeface="+mn-ea"/>
                <a:cs typeface="+mn-cs"/>
              </a:rPr>
              <a:t> </a:t>
            </a:r>
            <a:r>
              <a:rPr kumimoji="0" lang="es-MX" sz="2400" b="0" i="0" u="none" strike="noStrike" kern="0" cap="none" spc="0" normalizeH="0" baseline="0" noProof="0" dirty="0" smtClean="0">
                <a:ln>
                  <a:noFill/>
                </a:ln>
                <a:solidFill>
                  <a:schemeClr val="tx1"/>
                </a:solidFill>
                <a:effectLst/>
                <a:uLnTx/>
                <a:uFillTx/>
                <a:latin typeface="+mn-lt"/>
                <a:ea typeface="+mn-ea"/>
                <a:cs typeface="+mn-cs"/>
              </a:rPr>
              <a:t>es la medida sobre cantidades de bienes y servicios provistos (productos y/o actividades), en términos de una unidad de medida establecida. </a:t>
            </a:r>
            <a:r>
              <a:rPr kumimoji="0" lang="es-MX" sz="2400" b="0" i="0" u="none" strike="noStrike" kern="0" cap="none" spc="0" normalizeH="0" baseline="0" noProof="0" dirty="0" smtClean="0">
                <a:ln>
                  <a:noFill/>
                </a:ln>
                <a:solidFill>
                  <a:srgbClr val="FF0000"/>
                </a:solidFill>
                <a:effectLst/>
                <a:uLnTx/>
                <a:uFillTx/>
                <a:latin typeface="+mn-lt"/>
                <a:ea typeface="+mn-ea"/>
                <a:cs typeface="+mn-cs"/>
              </a:rPr>
              <a:t>– </a:t>
            </a:r>
            <a:r>
              <a:rPr kumimoji="0" lang="es-MX" sz="2400" b="0" i="0" u="none" strike="noStrike" kern="0" cap="none" spc="0" normalizeH="0" baseline="0" noProof="0" dirty="0" smtClean="0">
                <a:ln>
                  <a:noFill/>
                </a:ln>
                <a:effectLst/>
                <a:uLnTx/>
                <a:uFillTx/>
                <a:latin typeface="+mn-lt"/>
                <a:ea typeface="+mn-ea"/>
                <a:cs typeface="+mn-cs"/>
              </a:rPr>
              <a:t>tabla # 15</a:t>
            </a:r>
          </a:p>
          <a:p>
            <a:pPr marR="0" lvl="0" algn="just" defTabSz="914400" rtl="0" eaLnBrk="1" fontAlgn="base" latinLnBrk="0" hangingPunct="1">
              <a:lnSpc>
                <a:spcPct val="90000"/>
              </a:lnSpc>
              <a:spcBef>
                <a:spcPct val="20000"/>
              </a:spcBef>
              <a:spcAft>
                <a:spcPct val="0"/>
              </a:spcAft>
              <a:buClr>
                <a:schemeClr val="bg2"/>
              </a:buClr>
              <a:buSzPct val="65000"/>
              <a:tabLst/>
              <a:defRPr/>
            </a:pPr>
            <a:endParaRPr kumimoji="0" lang="es-MX" sz="1100" b="0" i="0" u="none" strike="noStrike" kern="0" cap="none" spc="0" normalizeH="0" baseline="0" noProof="0" dirty="0" smtClean="0">
              <a:ln>
                <a:noFill/>
              </a:ln>
              <a:solidFill>
                <a:schemeClr val="tx1"/>
              </a:solidFill>
              <a:effectLst/>
              <a:uLnTx/>
              <a:uFillTx/>
              <a:latin typeface="+mn-lt"/>
              <a:ea typeface="+mn-ea"/>
              <a:cs typeface="+mn-cs"/>
            </a:endParaRPr>
          </a:p>
          <a:p>
            <a:pPr marL="342900" indent="-342900" algn="just">
              <a:lnSpc>
                <a:spcPct val="90000"/>
              </a:lnSpc>
              <a:spcBef>
                <a:spcPct val="20000"/>
              </a:spcBef>
              <a:buClr>
                <a:schemeClr val="bg2"/>
              </a:buClr>
              <a:buSzPct val="65000"/>
              <a:buFont typeface="Wingdings" pitchFamily="2" charset="2"/>
              <a:buChar char="n"/>
              <a:defRPr/>
            </a:pPr>
            <a:r>
              <a:rPr kumimoji="0" lang="es-MX" sz="2400" b="1" i="0" u="none" strike="noStrike" kern="0" cap="none" spc="0" normalizeH="0" baseline="0" noProof="0" dirty="0" smtClean="0">
                <a:ln>
                  <a:noFill/>
                </a:ln>
                <a:effectLst/>
                <a:uLnTx/>
                <a:uFillTx/>
                <a:latin typeface="+mn-lt"/>
                <a:ea typeface="+mn-ea"/>
                <a:cs typeface="+mn-cs"/>
              </a:rPr>
              <a:t>Indicador de desempeño: </a:t>
            </a:r>
            <a:r>
              <a:rPr kumimoji="0" lang="es-MX" sz="2400" b="0" i="0" u="none" strike="noStrike" kern="0" cap="none" spc="0" normalizeH="0" baseline="0" noProof="0" dirty="0" smtClean="0">
                <a:ln>
                  <a:noFill/>
                </a:ln>
                <a:solidFill>
                  <a:schemeClr val="tx1"/>
                </a:solidFill>
                <a:effectLst/>
                <a:uLnTx/>
                <a:uFillTx/>
                <a:latin typeface="+mn-lt"/>
                <a:ea typeface="+mn-ea"/>
                <a:cs typeface="+mn-cs"/>
              </a:rPr>
              <a:t>es la medida sobre el logro de resultados y atributos del producto, en las dimensiones de eficacia, eficiencia, calidad y/o economía, en términos de una unidad de medida establecida. </a:t>
            </a:r>
            <a:r>
              <a:rPr lang="es-MX" sz="2400" kern="0" dirty="0"/>
              <a:t>– tabla # </a:t>
            </a:r>
            <a:r>
              <a:rPr lang="es-MX" sz="2400" kern="0" dirty="0" smtClean="0"/>
              <a:t>14</a:t>
            </a:r>
            <a:endParaRPr lang="es-MX" sz="2400" kern="0" dirty="0"/>
          </a:p>
          <a:p>
            <a:pPr marL="342900" marR="0" lvl="0" indent="-342900" algn="l" defTabSz="914400" rtl="0" eaLnBrk="1" fontAlgn="base" latinLnBrk="0" hangingPunct="1">
              <a:lnSpc>
                <a:spcPct val="90000"/>
              </a:lnSpc>
              <a:spcBef>
                <a:spcPct val="20000"/>
              </a:spcBef>
              <a:spcAft>
                <a:spcPct val="0"/>
              </a:spcAft>
              <a:buClr>
                <a:schemeClr val="bg2"/>
              </a:buClr>
              <a:buSzPct val="65000"/>
              <a:buFont typeface="Wingdings" pitchFamily="2" charset="2"/>
              <a:buChar char="n"/>
              <a:tabLst/>
              <a:defRPr/>
            </a:pPr>
            <a:endParaRPr kumimoji="0" lang="es-ES" sz="2400" b="0" i="0" u="none" strike="noStrike" kern="0" cap="none" spc="0" normalizeH="0" baseline="0" noProof="0" dirty="0">
              <a:ln>
                <a:noFill/>
              </a:ln>
              <a:solidFill>
                <a:schemeClr val="tx1"/>
              </a:solidFill>
              <a:effectLst/>
              <a:uLnTx/>
              <a:uFillTx/>
              <a:latin typeface="+mn-lt"/>
              <a:ea typeface="+mn-ea"/>
              <a:cs typeface="+mn-cs"/>
            </a:endParaRPr>
          </a:p>
        </p:txBody>
      </p:sp>
      <p:sp>
        <p:nvSpPr>
          <p:cNvPr id="4" name="Rectangle 2"/>
          <p:cNvSpPr txBox="1">
            <a:spLocks noChangeArrowheads="1"/>
          </p:cNvSpPr>
          <p:nvPr/>
        </p:nvSpPr>
        <p:spPr bwMode="auto">
          <a:xfrm>
            <a:off x="419392" y="244689"/>
            <a:ext cx="8401080" cy="664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bg2"/>
                </a:solidFill>
                <a:latin typeface="+mj-lt"/>
                <a:ea typeface="+mj-ea"/>
                <a:cs typeface="+mj-cs"/>
              </a:defRPr>
            </a:lvl1pPr>
            <a:lvl2pPr algn="l" rtl="0" eaLnBrk="0" fontAlgn="base" hangingPunct="0">
              <a:spcBef>
                <a:spcPct val="0"/>
              </a:spcBef>
              <a:spcAft>
                <a:spcPct val="0"/>
              </a:spcAft>
              <a:defRPr sz="4200">
                <a:solidFill>
                  <a:schemeClr val="bg2"/>
                </a:solidFill>
                <a:latin typeface="Arial" pitchFamily="34" charset="0"/>
              </a:defRPr>
            </a:lvl2pPr>
            <a:lvl3pPr algn="l" rtl="0" eaLnBrk="0" fontAlgn="base" hangingPunct="0">
              <a:spcBef>
                <a:spcPct val="0"/>
              </a:spcBef>
              <a:spcAft>
                <a:spcPct val="0"/>
              </a:spcAft>
              <a:defRPr sz="4200">
                <a:solidFill>
                  <a:schemeClr val="bg2"/>
                </a:solidFill>
                <a:latin typeface="Arial" pitchFamily="34" charset="0"/>
              </a:defRPr>
            </a:lvl3pPr>
            <a:lvl4pPr algn="l" rtl="0" eaLnBrk="0" fontAlgn="base" hangingPunct="0">
              <a:spcBef>
                <a:spcPct val="0"/>
              </a:spcBef>
              <a:spcAft>
                <a:spcPct val="0"/>
              </a:spcAft>
              <a:defRPr sz="4200">
                <a:solidFill>
                  <a:schemeClr val="bg2"/>
                </a:solidFill>
                <a:latin typeface="Arial" pitchFamily="34" charset="0"/>
              </a:defRPr>
            </a:lvl4pPr>
            <a:lvl5pPr algn="l" rtl="0" eaLnBrk="0" fontAlgn="base" hangingPunct="0">
              <a:spcBef>
                <a:spcPct val="0"/>
              </a:spcBef>
              <a:spcAft>
                <a:spcPct val="0"/>
              </a:spcAft>
              <a:defRPr sz="4200">
                <a:solidFill>
                  <a:schemeClr val="bg2"/>
                </a:solidFill>
                <a:latin typeface="Arial" pitchFamily="34" charset="0"/>
              </a:defRPr>
            </a:lvl5pPr>
            <a:lvl6pPr marL="457200" algn="l" rtl="0" fontAlgn="base">
              <a:spcBef>
                <a:spcPct val="0"/>
              </a:spcBef>
              <a:spcAft>
                <a:spcPct val="0"/>
              </a:spcAft>
              <a:defRPr sz="4200">
                <a:solidFill>
                  <a:schemeClr val="bg2"/>
                </a:solidFill>
                <a:latin typeface="Arial" pitchFamily="34" charset="0"/>
              </a:defRPr>
            </a:lvl6pPr>
            <a:lvl7pPr marL="914400" algn="l" rtl="0" fontAlgn="base">
              <a:spcBef>
                <a:spcPct val="0"/>
              </a:spcBef>
              <a:spcAft>
                <a:spcPct val="0"/>
              </a:spcAft>
              <a:defRPr sz="4200">
                <a:solidFill>
                  <a:schemeClr val="bg2"/>
                </a:solidFill>
                <a:latin typeface="Arial" pitchFamily="34" charset="0"/>
              </a:defRPr>
            </a:lvl7pPr>
            <a:lvl8pPr marL="1371600" algn="l" rtl="0" fontAlgn="base">
              <a:spcBef>
                <a:spcPct val="0"/>
              </a:spcBef>
              <a:spcAft>
                <a:spcPct val="0"/>
              </a:spcAft>
              <a:defRPr sz="4200">
                <a:solidFill>
                  <a:schemeClr val="bg2"/>
                </a:solidFill>
                <a:latin typeface="Arial" pitchFamily="34" charset="0"/>
              </a:defRPr>
            </a:lvl8pPr>
            <a:lvl9pPr marL="1828800" algn="l" rtl="0" fontAlgn="base">
              <a:spcBef>
                <a:spcPct val="0"/>
              </a:spcBef>
              <a:spcAft>
                <a:spcPct val="0"/>
              </a:spcAft>
              <a:defRPr sz="4200">
                <a:solidFill>
                  <a:schemeClr val="bg2"/>
                </a:solidFill>
                <a:latin typeface="Arial" pitchFamily="34" charset="0"/>
              </a:defRPr>
            </a:lvl9pPr>
          </a:lstStyle>
          <a:p>
            <a:r>
              <a:rPr lang="es-MX" sz="3800" smtClean="0"/>
              <a:t>Definiciones básicas en la Directiva</a:t>
            </a:r>
            <a:endParaRPr lang="es-ES" sz="3800" dirty="0"/>
          </a:p>
        </p:txBody>
      </p:sp>
    </p:spTree>
    <p:extLst>
      <p:ext uri="{BB962C8B-B14F-4D97-AF65-F5344CB8AC3E}">
        <p14:creationId xmlns:p14="http://schemas.microsoft.com/office/powerpoint/2010/main" val="139293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4 Marcador de pie de página"/>
          <p:cNvSpPr>
            <a:spLocks noGrp="1"/>
          </p:cNvSpPr>
          <p:nvPr>
            <p:ph type="ftr" sz="quarter" idx="11"/>
          </p:nvPr>
        </p:nvSpPr>
        <p:spPr>
          <a:xfrm>
            <a:off x="3124200" y="6472238"/>
            <a:ext cx="2895600" cy="457200"/>
          </a:xfrm>
          <a:noFill/>
        </p:spPr>
        <p:txBody>
          <a:bodyPr/>
          <a:lstStyle/>
          <a:p>
            <a:r>
              <a:rPr lang="es-ES" altLang="en-US" smtClean="0"/>
              <a:t>Programas Presupuestales</a:t>
            </a:r>
          </a:p>
        </p:txBody>
      </p:sp>
      <p:sp>
        <p:nvSpPr>
          <p:cNvPr id="88066" name="5 Marcador de número de diapositiva"/>
          <p:cNvSpPr>
            <a:spLocks noGrp="1"/>
          </p:cNvSpPr>
          <p:nvPr>
            <p:ph type="sldNum" sz="quarter" idx="12"/>
          </p:nvPr>
        </p:nvSpPr>
        <p:spPr>
          <a:noFill/>
        </p:spPr>
        <p:txBody>
          <a:bodyPr/>
          <a:lstStyle/>
          <a:p>
            <a:fld id="{A2BDC221-B786-47DE-A2BE-1084F44998EC}" type="slidenum">
              <a:rPr lang="es-ES" altLang="en-US" smtClean="0"/>
              <a:pPr/>
              <a:t>27</a:t>
            </a:fld>
            <a:endParaRPr lang="es-ES" altLang="en-US" smtClean="0"/>
          </a:p>
        </p:txBody>
      </p:sp>
      <p:sp>
        <p:nvSpPr>
          <p:cNvPr id="88067" name="Rectangle 2"/>
          <p:cNvSpPr>
            <a:spLocks noGrp="1" noChangeArrowheads="1"/>
          </p:cNvSpPr>
          <p:nvPr>
            <p:ph type="title"/>
          </p:nvPr>
        </p:nvSpPr>
        <p:spPr>
          <a:xfrm>
            <a:off x="395536" y="260648"/>
            <a:ext cx="8229600" cy="637490"/>
          </a:xfrm>
        </p:spPr>
        <p:txBody>
          <a:bodyPr/>
          <a:lstStyle/>
          <a:p>
            <a:pPr eaLnBrk="1" hangingPunct="1"/>
            <a:r>
              <a:rPr lang="es-MX" sz="3200" dirty="0" smtClean="0"/>
              <a:t>Indicadores por nivel de objetivo</a:t>
            </a:r>
            <a:endParaRPr lang="es-ES" sz="3200" dirty="0" smtClean="0"/>
          </a:p>
        </p:txBody>
      </p:sp>
      <p:sp>
        <p:nvSpPr>
          <p:cNvPr id="8806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PE"/>
          </a:p>
        </p:txBody>
      </p:sp>
      <p:sp>
        <p:nvSpPr>
          <p:cNvPr id="88069" name="Rectangle 20"/>
          <p:cNvSpPr>
            <a:spLocks noChangeArrowheads="1"/>
          </p:cNvSpPr>
          <p:nvPr/>
        </p:nvSpPr>
        <p:spPr bwMode="auto">
          <a:xfrm>
            <a:off x="0" y="1038225"/>
            <a:ext cx="9144000" cy="0"/>
          </a:xfrm>
          <a:prstGeom prst="rect">
            <a:avLst/>
          </a:prstGeom>
          <a:noFill/>
          <a:ln w="9525">
            <a:noFill/>
            <a:miter lim="800000"/>
            <a:headEnd/>
            <a:tailEnd/>
          </a:ln>
        </p:spPr>
        <p:txBody>
          <a:bodyPr wrap="none" anchor="ctr">
            <a:spAutoFit/>
          </a:bodyPr>
          <a:lstStyle/>
          <a:p>
            <a:endParaRPr lang="es-PE" sz="1800"/>
          </a:p>
        </p:txBody>
      </p:sp>
      <p:sp>
        <p:nvSpPr>
          <p:cNvPr id="88070" name="Rectangle 21"/>
          <p:cNvSpPr>
            <a:spLocks noChangeArrowheads="1"/>
          </p:cNvSpPr>
          <p:nvPr/>
        </p:nvSpPr>
        <p:spPr bwMode="auto">
          <a:xfrm>
            <a:off x="0" y="2076450"/>
            <a:ext cx="9144000" cy="0"/>
          </a:xfrm>
          <a:prstGeom prst="rect">
            <a:avLst/>
          </a:prstGeom>
          <a:noFill/>
          <a:ln w="9525">
            <a:noFill/>
            <a:miter lim="800000"/>
            <a:headEnd/>
            <a:tailEnd/>
          </a:ln>
        </p:spPr>
        <p:txBody>
          <a:bodyPr wrap="none" anchor="ctr">
            <a:spAutoFit/>
          </a:bodyPr>
          <a:lstStyle/>
          <a:p>
            <a:endParaRPr lang="es-PE" sz="1800"/>
          </a:p>
        </p:txBody>
      </p:sp>
      <p:sp>
        <p:nvSpPr>
          <p:cNvPr id="88071" name="Rectangle 22"/>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endParaRPr lang="es-PE" sz="1800"/>
          </a:p>
        </p:txBody>
      </p:sp>
      <p:sp>
        <p:nvSpPr>
          <p:cNvPr id="88072" name="Rectangle 23"/>
          <p:cNvSpPr>
            <a:spLocks noChangeArrowheads="1"/>
          </p:cNvSpPr>
          <p:nvPr/>
        </p:nvSpPr>
        <p:spPr bwMode="auto">
          <a:xfrm>
            <a:off x="0" y="4152900"/>
            <a:ext cx="9144000" cy="0"/>
          </a:xfrm>
          <a:prstGeom prst="rect">
            <a:avLst/>
          </a:prstGeom>
          <a:noFill/>
          <a:ln w="9525">
            <a:noFill/>
            <a:miter lim="800000"/>
            <a:headEnd/>
            <a:tailEnd/>
          </a:ln>
        </p:spPr>
        <p:txBody>
          <a:bodyPr wrap="none" anchor="ctr">
            <a:spAutoFit/>
          </a:bodyPr>
          <a:lstStyle/>
          <a:p>
            <a:endParaRPr lang="es-PE" sz="1800"/>
          </a:p>
        </p:txBody>
      </p:sp>
      <p:sp>
        <p:nvSpPr>
          <p:cNvPr id="2" name="Rectángulo 1"/>
          <p:cNvSpPr/>
          <p:nvPr/>
        </p:nvSpPr>
        <p:spPr>
          <a:xfrm>
            <a:off x="2699792" y="1417638"/>
            <a:ext cx="720080" cy="283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t>Específico</a:t>
            </a:r>
            <a:endParaRPr lang="es-ES" sz="800" b="1" dirty="0"/>
          </a:p>
        </p:txBody>
      </p:sp>
      <p:sp>
        <p:nvSpPr>
          <p:cNvPr id="15" name="Rectángulo redondeado 14"/>
          <p:cNvSpPr>
            <a:spLocks noChangeArrowheads="1"/>
          </p:cNvSpPr>
          <p:nvPr/>
        </p:nvSpPr>
        <p:spPr bwMode="auto">
          <a:xfrm>
            <a:off x="1627941" y="1127175"/>
            <a:ext cx="1333500" cy="8382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Resultado</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Específico</a:t>
            </a:r>
            <a:endParaRPr lang="es-ES" sz="1200">
              <a:effectLst/>
              <a:latin typeface="Times New Roman" panose="02020603050405020304" pitchFamily="18" charset="0"/>
              <a:ea typeface="Times New Roman" panose="02020603050405020304" pitchFamily="18" charset="0"/>
            </a:endParaRPr>
          </a:p>
        </p:txBody>
      </p:sp>
      <p:sp>
        <p:nvSpPr>
          <p:cNvPr id="16" name="Rectángulo redondeado 15"/>
          <p:cNvSpPr>
            <a:spLocks noChangeArrowheads="1"/>
          </p:cNvSpPr>
          <p:nvPr/>
        </p:nvSpPr>
        <p:spPr bwMode="auto">
          <a:xfrm>
            <a:off x="1694616" y="4702225"/>
            <a:ext cx="1333500" cy="9906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Actividades/ Acciones de inversión y /u obras</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p:txBody>
      </p:sp>
      <p:sp>
        <p:nvSpPr>
          <p:cNvPr id="17" name="Rectángulo redondeado 16"/>
          <p:cNvSpPr>
            <a:spLocks noChangeArrowheads="1"/>
          </p:cNvSpPr>
          <p:nvPr/>
        </p:nvSpPr>
        <p:spPr bwMode="auto">
          <a:xfrm>
            <a:off x="1627941" y="3850055"/>
            <a:ext cx="1333500" cy="6096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200" b="1">
                <a:solidFill>
                  <a:srgbClr val="FFFFFF"/>
                </a:solidFill>
                <a:effectLst/>
                <a:latin typeface="Times New Roman" panose="02020603050405020304" pitchFamily="18" charset="0"/>
                <a:ea typeface="Times New Roman" panose="02020603050405020304" pitchFamily="18" charset="0"/>
              </a:rPr>
              <a:t>Proyecto</a:t>
            </a:r>
            <a:endParaRPr lang="es-ES" sz="1200">
              <a:effectLst/>
              <a:latin typeface="Times New Roman" panose="02020603050405020304" pitchFamily="18" charset="0"/>
              <a:ea typeface="Times New Roman" panose="02020603050405020304" pitchFamily="18" charset="0"/>
            </a:endParaRPr>
          </a:p>
        </p:txBody>
      </p:sp>
      <p:sp>
        <p:nvSpPr>
          <p:cNvPr id="18" name="Rectángulo redondeado 17"/>
          <p:cNvSpPr>
            <a:spLocks noChangeArrowheads="1"/>
          </p:cNvSpPr>
          <p:nvPr/>
        </p:nvSpPr>
        <p:spPr bwMode="auto">
          <a:xfrm>
            <a:off x="3572311" y="1127175"/>
            <a:ext cx="1370330" cy="8382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desempeño</a:t>
            </a:r>
            <a:endParaRPr lang="es-ES" sz="1200">
              <a:effectLst/>
              <a:latin typeface="Times New Roman" panose="02020603050405020304" pitchFamily="18" charset="0"/>
              <a:ea typeface="Times New Roman" panose="02020603050405020304" pitchFamily="18" charset="0"/>
            </a:endParaRPr>
          </a:p>
        </p:txBody>
      </p:sp>
      <p:sp>
        <p:nvSpPr>
          <p:cNvPr id="19" name="Rectángulo redondeado 18"/>
          <p:cNvSpPr>
            <a:spLocks noChangeArrowheads="1"/>
          </p:cNvSpPr>
          <p:nvPr/>
        </p:nvSpPr>
        <p:spPr bwMode="auto">
          <a:xfrm>
            <a:off x="3572311" y="2061260"/>
            <a:ext cx="1370330" cy="7874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desempeño</a:t>
            </a:r>
            <a:endParaRPr lang="es-ES" sz="1200">
              <a:effectLst/>
              <a:latin typeface="Times New Roman" panose="02020603050405020304" pitchFamily="18" charset="0"/>
              <a:ea typeface="Times New Roman" panose="02020603050405020304" pitchFamily="18" charset="0"/>
            </a:endParaRPr>
          </a:p>
          <a:p>
            <a:pPr>
              <a:spcAft>
                <a:spcPts val="0"/>
              </a:spcAft>
            </a:pPr>
            <a:r>
              <a:rPr lang="es-ES" sz="1200">
                <a:effectLst/>
                <a:latin typeface="Times New Roman" panose="02020603050405020304" pitchFamily="18" charset="0"/>
                <a:ea typeface="Times New Roman" panose="02020603050405020304" pitchFamily="18" charset="0"/>
              </a:rPr>
              <a:t> </a:t>
            </a:r>
          </a:p>
        </p:txBody>
      </p:sp>
      <p:sp>
        <p:nvSpPr>
          <p:cNvPr id="20" name="Rectángulo redondeado 19"/>
          <p:cNvSpPr>
            <a:spLocks noChangeArrowheads="1"/>
          </p:cNvSpPr>
          <p:nvPr/>
        </p:nvSpPr>
        <p:spPr bwMode="auto">
          <a:xfrm>
            <a:off x="3572311" y="2954070"/>
            <a:ext cx="1370330" cy="7747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producción física </a:t>
            </a:r>
            <a:r>
              <a:rPr lang="es-MX" sz="900" b="1">
                <a:solidFill>
                  <a:srgbClr val="FFFFFF"/>
                </a:solidFill>
                <a:effectLst/>
                <a:latin typeface="Times New Roman" panose="02020603050405020304" pitchFamily="18" charset="0"/>
                <a:ea typeface="Times New Roman" panose="02020603050405020304" pitchFamily="18" charset="0"/>
              </a:rPr>
              <a:t>(Dimensión física)</a:t>
            </a:r>
            <a:endParaRPr lang="es-ES" sz="1200">
              <a:effectLst/>
              <a:latin typeface="Times New Roman" panose="02020603050405020304" pitchFamily="18" charset="0"/>
              <a:ea typeface="Times New Roman" panose="02020603050405020304" pitchFamily="18" charset="0"/>
            </a:endParaRPr>
          </a:p>
        </p:txBody>
      </p:sp>
      <p:sp>
        <p:nvSpPr>
          <p:cNvPr id="21" name="Rectángulo redondeado 20"/>
          <p:cNvSpPr>
            <a:spLocks noChangeArrowheads="1"/>
          </p:cNvSpPr>
          <p:nvPr/>
        </p:nvSpPr>
        <p:spPr bwMode="auto">
          <a:xfrm>
            <a:off x="3572311" y="3850055"/>
            <a:ext cx="1370330" cy="8001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producción física </a:t>
            </a:r>
            <a:r>
              <a:rPr lang="es-MX" sz="900" b="1">
                <a:solidFill>
                  <a:srgbClr val="FFFFFF"/>
                </a:solidFill>
                <a:effectLst/>
                <a:latin typeface="Times New Roman" panose="02020603050405020304" pitchFamily="18" charset="0"/>
                <a:ea typeface="Times New Roman" panose="02020603050405020304" pitchFamily="18" charset="0"/>
              </a:rPr>
              <a:t>(Dimensión física)</a:t>
            </a:r>
            <a:endParaRPr lang="es-ES" sz="1200">
              <a:effectLst/>
              <a:latin typeface="Times New Roman" panose="02020603050405020304" pitchFamily="18" charset="0"/>
              <a:ea typeface="Times New Roman" panose="02020603050405020304" pitchFamily="18" charset="0"/>
            </a:endParaRPr>
          </a:p>
        </p:txBody>
      </p:sp>
      <p:sp>
        <p:nvSpPr>
          <p:cNvPr id="22" name="Rectángulo redondeado 21"/>
          <p:cNvSpPr>
            <a:spLocks noChangeArrowheads="1"/>
          </p:cNvSpPr>
          <p:nvPr/>
        </p:nvSpPr>
        <p:spPr bwMode="auto">
          <a:xfrm>
            <a:off x="5539541" y="1127175"/>
            <a:ext cx="1397000" cy="8382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p:txBody>
      </p:sp>
      <p:sp>
        <p:nvSpPr>
          <p:cNvPr id="23" name="Rectángulo redondeado 22"/>
          <p:cNvSpPr>
            <a:spLocks noChangeArrowheads="1"/>
          </p:cNvSpPr>
          <p:nvPr/>
        </p:nvSpPr>
        <p:spPr bwMode="auto">
          <a:xfrm>
            <a:off x="5539541" y="2061260"/>
            <a:ext cx="1397000" cy="7874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a:p>
            <a:pPr>
              <a:spcAft>
                <a:spcPts val="0"/>
              </a:spcAft>
            </a:pPr>
            <a:r>
              <a:rPr lang="es-ES" sz="1200">
                <a:effectLst/>
                <a:latin typeface="Times New Roman" panose="02020603050405020304" pitchFamily="18" charset="0"/>
                <a:ea typeface="Times New Roman" panose="02020603050405020304" pitchFamily="18" charset="0"/>
              </a:rPr>
              <a:t> </a:t>
            </a:r>
          </a:p>
        </p:txBody>
      </p:sp>
      <p:sp>
        <p:nvSpPr>
          <p:cNvPr id="24" name="Rectángulo redondeado 23"/>
          <p:cNvSpPr>
            <a:spLocks noChangeArrowheads="1"/>
          </p:cNvSpPr>
          <p:nvPr/>
        </p:nvSpPr>
        <p:spPr bwMode="auto">
          <a:xfrm>
            <a:off x="5539541" y="2954070"/>
            <a:ext cx="1397000" cy="7747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a:p>
            <a:pPr>
              <a:spcAft>
                <a:spcPts val="0"/>
              </a:spcAft>
            </a:pPr>
            <a:r>
              <a:rPr lang="es-ES" sz="1200">
                <a:effectLst/>
                <a:latin typeface="Times New Roman" panose="02020603050405020304" pitchFamily="18" charset="0"/>
                <a:ea typeface="Times New Roman" panose="02020603050405020304" pitchFamily="18" charset="0"/>
              </a:rPr>
              <a:t> </a:t>
            </a:r>
          </a:p>
        </p:txBody>
      </p:sp>
      <p:sp>
        <p:nvSpPr>
          <p:cNvPr id="25" name="Rectángulo redondeado 24"/>
          <p:cNvSpPr>
            <a:spLocks noChangeArrowheads="1"/>
          </p:cNvSpPr>
          <p:nvPr/>
        </p:nvSpPr>
        <p:spPr bwMode="auto">
          <a:xfrm>
            <a:off x="5539541" y="3850055"/>
            <a:ext cx="1397000" cy="8001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p:txBody>
      </p:sp>
      <p:sp>
        <p:nvSpPr>
          <p:cNvPr id="26" name="Rectángulo redondeado 25"/>
          <p:cNvSpPr>
            <a:spLocks noChangeArrowheads="1"/>
          </p:cNvSpPr>
          <p:nvPr/>
        </p:nvSpPr>
        <p:spPr bwMode="auto">
          <a:xfrm>
            <a:off x="3572311" y="4765090"/>
            <a:ext cx="1370330" cy="800100"/>
          </a:xfrm>
          <a:prstGeom prst="roundRect">
            <a:avLst>
              <a:gd name="adj" fmla="val 16667"/>
            </a:avLst>
          </a:prstGeom>
          <a:gradFill rotWithShape="1">
            <a:gsLst>
              <a:gs pos="0">
                <a:srgbClr val="548DD4"/>
              </a:gs>
              <a:gs pos="100000">
                <a:srgbClr val="548DD4">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Indicador de producción física </a:t>
            </a:r>
            <a:r>
              <a:rPr lang="es-MX" sz="900" b="1">
                <a:solidFill>
                  <a:srgbClr val="FFFFFF"/>
                </a:solidFill>
                <a:effectLst/>
                <a:latin typeface="Times New Roman" panose="02020603050405020304" pitchFamily="18" charset="0"/>
                <a:ea typeface="Times New Roman" panose="02020603050405020304" pitchFamily="18" charset="0"/>
              </a:rPr>
              <a:t>(Dimensión física)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200">
                <a:effectLst/>
                <a:latin typeface="Times New Roman" panose="02020603050405020304" pitchFamily="18" charset="0"/>
                <a:ea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p:txBody>
      </p:sp>
      <p:sp>
        <p:nvSpPr>
          <p:cNvPr id="27" name="Rectángulo redondeado 26"/>
          <p:cNvSpPr>
            <a:spLocks noChangeArrowheads="1"/>
          </p:cNvSpPr>
          <p:nvPr/>
        </p:nvSpPr>
        <p:spPr bwMode="auto">
          <a:xfrm>
            <a:off x="5539541" y="4765090"/>
            <a:ext cx="1397000" cy="800100"/>
          </a:xfrm>
          <a:prstGeom prst="roundRect">
            <a:avLst>
              <a:gd name="adj" fmla="val 16667"/>
            </a:avLst>
          </a:prstGeom>
          <a:gradFill rotWithShape="1">
            <a:gsLst>
              <a:gs pos="0">
                <a:srgbClr val="688AC0"/>
              </a:gs>
              <a:gs pos="100000">
                <a:srgbClr val="688AC0">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Unidad de medida</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Valor proyectado</a:t>
            </a:r>
            <a:endParaRPr lang="es-ES" sz="1200">
              <a:effectLst/>
              <a:latin typeface="Times New Roman" panose="02020603050405020304" pitchFamily="18" charset="0"/>
              <a:ea typeface="Times New Roman" panose="02020603050405020304" pitchFamily="18" charset="0"/>
            </a:endParaRPr>
          </a:p>
          <a:p>
            <a:pPr>
              <a:spcAft>
                <a:spcPts val="0"/>
              </a:spcAft>
            </a:pPr>
            <a:r>
              <a:rPr lang="es-MX" sz="1000" b="1">
                <a:solidFill>
                  <a:srgbClr val="FFFFFF"/>
                </a:solidFill>
                <a:effectLst/>
                <a:latin typeface="Times New Roman" panose="02020603050405020304" pitchFamily="18" charset="0"/>
                <a:ea typeface="Times New Roman" panose="02020603050405020304" pitchFamily="18" charset="0"/>
              </a:rPr>
              <a:t>- Ubigeo</a:t>
            </a:r>
            <a:endParaRPr lang="es-ES" sz="1200">
              <a:effectLst/>
              <a:latin typeface="Times New Roman" panose="02020603050405020304" pitchFamily="18" charset="0"/>
              <a:ea typeface="Times New Roman" panose="02020603050405020304" pitchFamily="18" charset="0"/>
            </a:endParaRPr>
          </a:p>
        </p:txBody>
      </p:sp>
      <p:sp>
        <p:nvSpPr>
          <p:cNvPr id="28" name="Rectángulo redondeado 27"/>
          <p:cNvSpPr>
            <a:spLocks noChangeArrowheads="1"/>
          </p:cNvSpPr>
          <p:nvPr/>
        </p:nvSpPr>
        <p:spPr bwMode="auto">
          <a:xfrm>
            <a:off x="1627941" y="2456573"/>
            <a:ext cx="1333500" cy="838200"/>
          </a:xfrm>
          <a:prstGeom prst="roundRect">
            <a:avLst>
              <a:gd name="adj" fmla="val 16667"/>
            </a:avLst>
          </a:prstGeom>
          <a:gradFill rotWithShape="1">
            <a:gsLst>
              <a:gs pos="0">
                <a:srgbClr val="1F497D"/>
              </a:gs>
              <a:gs pos="100000">
                <a:srgbClr val="1F497D">
                  <a:gamma/>
                  <a:shade val="85882"/>
                  <a:invGamma/>
                </a:srgbClr>
              </a:gs>
            </a:gsLst>
            <a:lin ang="5400000" scaled="1"/>
          </a:gradFill>
          <a:ln w="9525">
            <a:solidFill>
              <a:srgbClr val="17365D"/>
            </a:solidFill>
            <a:round/>
            <a:headEnd/>
            <a:tailEnd/>
          </a:ln>
        </p:spPr>
        <p:txBody>
          <a:bodyPr rot="0" vert="horz" wrap="square" lIns="91440" tIns="45720" rIns="91440" bIns="45720" anchor="t" anchorCtr="0" upright="1">
            <a:noAutofit/>
          </a:bodyPr>
          <a:lstStyle/>
          <a:p>
            <a:pPr algn="ctr">
              <a:spcAft>
                <a:spcPts val="0"/>
              </a:spcAft>
            </a:pPr>
            <a:r>
              <a:rPr lang="es-MX" sz="1000" b="1" dirty="0">
                <a:solidFill>
                  <a:srgbClr val="FFFFFF"/>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spcAft>
                <a:spcPts val="0"/>
              </a:spcAft>
            </a:pPr>
            <a:r>
              <a:rPr lang="es-MX" sz="1200" b="1" dirty="0">
                <a:solidFill>
                  <a:srgbClr val="FFFFFF"/>
                </a:solidFill>
                <a:effectLst/>
                <a:latin typeface="Times New Roman" panose="02020603050405020304" pitchFamily="18" charset="0"/>
                <a:ea typeface="Times New Roman" panose="02020603050405020304" pitchFamily="18" charset="0"/>
              </a:rPr>
              <a:t>Producto</a:t>
            </a:r>
            <a:endParaRPr lang="es-ES" sz="1200" dirty="0">
              <a:effectLst/>
              <a:latin typeface="Times New Roman" panose="02020603050405020304" pitchFamily="18" charset="0"/>
              <a:ea typeface="Times New Roman" panose="02020603050405020304" pitchFamily="18" charset="0"/>
            </a:endParaRPr>
          </a:p>
        </p:txBody>
      </p:sp>
      <p:sp>
        <p:nvSpPr>
          <p:cNvPr id="29" name="Abrir llave 28"/>
          <p:cNvSpPr>
            <a:spLocks/>
          </p:cNvSpPr>
          <p:nvPr/>
        </p:nvSpPr>
        <p:spPr bwMode="auto">
          <a:xfrm>
            <a:off x="3126541" y="2229535"/>
            <a:ext cx="254000" cy="1219200"/>
          </a:xfrm>
          <a:prstGeom prst="leftBrace">
            <a:avLst>
              <a:gd name="adj1" fmla="val 4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30" name="Flecha derecha 29"/>
          <p:cNvSpPr>
            <a:spLocks noChangeArrowheads="1"/>
          </p:cNvSpPr>
          <p:nvPr/>
        </p:nvSpPr>
        <p:spPr bwMode="auto">
          <a:xfrm>
            <a:off x="3126541" y="135577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1" name="Flecha derecha 30"/>
          <p:cNvSpPr>
            <a:spLocks noChangeArrowheads="1"/>
          </p:cNvSpPr>
          <p:nvPr/>
        </p:nvSpPr>
        <p:spPr bwMode="auto">
          <a:xfrm>
            <a:off x="5084881" y="135577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2" name="Flecha derecha 31"/>
          <p:cNvSpPr>
            <a:spLocks noChangeArrowheads="1"/>
          </p:cNvSpPr>
          <p:nvPr/>
        </p:nvSpPr>
        <p:spPr bwMode="auto">
          <a:xfrm>
            <a:off x="5084881" y="214063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3" name="Flecha derecha 32"/>
          <p:cNvSpPr>
            <a:spLocks noChangeArrowheads="1"/>
          </p:cNvSpPr>
          <p:nvPr/>
        </p:nvSpPr>
        <p:spPr bwMode="auto">
          <a:xfrm>
            <a:off x="5084881" y="3169970"/>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4" name="Flecha derecha 33"/>
          <p:cNvSpPr>
            <a:spLocks noChangeArrowheads="1"/>
          </p:cNvSpPr>
          <p:nvPr/>
        </p:nvSpPr>
        <p:spPr bwMode="auto">
          <a:xfrm>
            <a:off x="5084881" y="388053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5" name="Flecha derecha 34"/>
          <p:cNvSpPr>
            <a:spLocks noChangeArrowheads="1"/>
          </p:cNvSpPr>
          <p:nvPr/>
        </p:nvSpPr>
        <p:spPr bwMode="auto">
          <a:xfrm>
            <a:off x="3126541" y="3880535"/>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6" name="Flecha derecha 35"/>
          <p:cNvSpPr>
            <a:spLocks noChangeArrowheads="1"/>
          </p:cNvSpPr>
          <p:nvPr/>
        </p:nvSpPr>
        <p:spPr bwMode="auto">
          <a:xfrm>
            <a:off x="5084881" y="4861610"/>
            <a:ext cx="355600" cy="355600"/>
          </a:xfrm>
          <a:prstGeom prst="rightArrow">
            <a:avLst>
              <a:gd name="adj1" fmla="val 50000"/>
              <a:gd name="adj2"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s-ES"/>
          </a:p>
        </p:txBody>
      </p:sp>
      <p:sp>
        <p:nvSpPr>
          <p:cNvPr id="37" name="Abrir llave 36"/>
          <p:cNvSpPr>
            <a:spLocks/>
          </p:cNvSpPr>
          <p:nvPr/>
        </p:nvSpPr>
        <p:spPr bwMode="auto">
          <a:xfrm>
            <a:off x="3127176" y="4857800"/>
            <a:ext cx="254000" cy="685800"/>
          </a:xfrm>
          <a:prstGeom prst="leftBrace">
            <a:avLst>
              <a:gd name="adj1" fmla="val 4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4" name="Rectangle 24"/>
          <p:cNvSpPr>
            <a:spLocks noChangeArrowheads="1"/>
          </p:cNvSpPr>
          <p:nvPr/>
        </p:nvSpPr>
        <p:spPr bwMode="auto">
          <a:xfrm>
            <a:off x="612576" y="-171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39"/>
          <p:cNvSpPr>
            <a:spLocks noChangeArrowheads="1"/>
          </p:cNvSpPr>
          <p:nvPr/>
        </p:nvSpPr>
        <p:spPr bwMode="auto">
          <a:xfrm>
            <a:off x="612576" y="2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92410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28</a:t>
            </a:fld>
            <a:endParaRPr lang="es-ES" altLang="en-US" smtClean="0"/>
          </a:p>
        </p:txBody>
      </p:sp>
      <p:sp>
        <p:nvSpPr>
          <p:cNvPr id="47107" name="Rectangle 2"/>
          <p:cNvSpPr>
            <a:spLocks noGrp="1" noChangeArrowheads="1"/>
          </p:cNvSpPr>
          <p:nvPr>
            <p:ph type="title"/>
          </p:nvPr>
        </p:nvSpPr>
        <p:spPr>
          <a:xfrm>
            <a:off x="434042" y="260648"/>
            <a:ext cx="8229600" cy="936104"/>
          </a:xfrm>
        </p:spPr>
        <p:txBody>
          <a:bodyPr/>
          <a:lstStyle/>
          <a:p>
            <a:pPr eaLnBrk="1" hangingPunct="1"/>
            <a:r>
              <a:rPr lang="es-MX" sz="3600" dirty="0" smtClean="0"/>
              <a:t>La multisectorialidad en los PP</a:t>
            </a:r>
            <a:endParaRPr lang="es-ES" sz="3600" dirty="0" smtClean="0"/>
          </a:p>
        </p:txBody>
      </p:sp>
      <p:sp>
        <p:nvSpPr>
          <p:cNvPr id="47108" name="Rectangle 3"/>
          <p:cNvSpPr>
            <a:spLocks noGrp="1" noChangeArrowheads="1"/>
          </p:cNvSpPr>
          <p:nvPr>
            <p:ph type="body" idx="1"/>
          </p:nvPr>
        </p:nvSpPr>
        <p:spPr>
          <a:xfrm>
            <a:off x="457200" y="1590948"/>
            <a:ext cx="8229600" cy="5078412"/>
          </a:xfrm>
        </p:spPr>
        <p:txBody>
          <a:bodyPr/>
          <a:lstStyle/>
          <a:p>
            <a:pPr algn="just" eaLnBrk="1" hangingPunct="1"/>
            <a:r>
              <a:rPr lang="es-MX" sz="2200" dirty="0" smtClean="0"/>
              <a:t>La multisectorialidad se define como la integración de más de una entidad de dos o más sectores del Gobierno Nacional (GN) para el diseño y ejecución del PP.</a:t>
            </a:r>
          </a:p>
          <a:p>
            <a:pPr algn="just" eaLnBrk="1" hangingPunct="1"/>
            <a:endParaRPr lang="es-MX" sz="2200" dirty="0" smtClean="0"/>
          </a:p>
          <a:p>
            <a:pPr algn="just" eaLnBrk="1" hangingPunct="1"/>
            <a:r>
              <a:rPr lang="es-MX" sz="2200" dirty="0" smtClean="0"/>
              <a:t>Se podrán proponer PP multisectoriales si: </a:t>
            </a:r>
          </a:p>
          <a:p>
            <a:pPr algn="just" eaLnBrk="1" hangingPunct="1"/>
            <a:endParaRPr lang="es-MX" sz="2200" dirty="0" smtClean="0"/>
          </a:p>
          <a:p>
            <a:pPr lvl="1" algn="just" eaLnBrk="1" hangingPunct="1"/>
            <a:r>
              <a:rPr lang="es-MX" sz="2200" dirty="0" smtClean="0"/>
              <a:t>Existe un problema específico que por su naturaleza requiere de la intervención de dos o más sectores del GN.</a:t>
            </a:r>
          </a:p>
          <a:p>
            <a:pPr lvl="1" algn="just" eaLnBrk="1" hangingPunct="1"/>
            <a:r>
              <a:rPr lang="es-MX" sz="2200" dirty="0" smtClean="0"/>
              <a:t>Existe un acuerdo </a:t>
            </a:r>
            <a:r>
              <a:rPr lang="es-ES" sz="2200" dirty="0" smtClean="0"/>
              <a:t>suscrito por los titulares de las entidades que participan en la provisión de los productos identificados en el diseño del PP</a:t>
            </a:r>
            <a:r>
              <a:rPr lang="es-MX" sz="2200" dirty="0" smtClean="0"/>
              <a:t>.</a:t>
            </a:r>
            <a:endParaRPr lang="es-ES" sz="2200" dirty="0" smtClean="0"/>
          </a:p>
        </p:txBody>
      </p:sp>
    </p:spTree>
    <p:extLst>
      <p:ext uri="{BB962C8B-B14F-4D97-AF65-F5344CB8AC3E}">
        <p14:creationId xmlns:p14="http://schemas.microsoft.com/office/powerpoint/2010/main" val="141407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2211571"/>
          </a:xfrm>
          <a:noFill/>
        </p:spPr>
        <p:txBody>
          <a:bodyPr anchor="ctr" anchorCtr="0"/>
          <a:lstStyle/>
          <a:p>
            <a:r>
              <a:rPr lang="es-ES" sz="4400" dirty="0" smtClean="0">
                <a:solidFill>
                  <a:schemeClr val="bg1">
                    <a:lumMod val="50000"/>
                  </a:schemeClr>
                </a:solidFill>
                <a:latin typeface="Arial" pitchFamily="34" charset="0"/>
                <a:cs typeface="Arial" pitchFamily="34" charset="0"/>
              </a:rPr>
              <a:t>Programas Presupuestales</a:t>
            </a: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29</a:t>
            </a:fld>
            <a:endParaRPr lang="es-ES" altLang="en-US" dirty="0">
              <a:solidFill>
                <a:srgbClr val="FFFFFF"/>
              </a:solidFill>
            </a:endParaRPr>
          </a:p>
        </p:txBody>
      </p:sp>
    </p:spTree>
    <p:extLst>
      <p:ext uri="{BB962C8B-B14F-4D97-AF65-F5344CB8AC3E}">
        <p14:creationId xmlns:p14="http://schemas.microsoft.com/office/powerpoint/2010/main" val="310100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0"/>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fld id="{C05F7050-5FB0-4B43-81CF-A1715A604331}" type="slidenum">
              <a:rPr lang="es-ES" altLang="es-PE" sz="1200" smtClean="0">
                <a:solidFill>
                  <a:srgbClr val="898989"/>
                </a:solidFill>
                <a:latin typeface="Tahoma" panose="020B0604030504040204" pitchFamily="34" charset="0"/>
                <a:ea typeface="ＭＳ Ｐゴシック" panose="020B0600070205080204" pitchFamily="34" charset="-128"/>
              </a:rPr>
              <a:pPr algn="ctr"/>
              <a:t>3</a:t>
            </a:fld>
            <a:endParaRPr lang="es-ES" altLang="es-PE" sz="1200" smtClean="0">
              <a:solidFill>
                <a:srgbClr val="898989"/>
              </a:solidFill>
              <a:latin typeface="Tahoma" panose="020B0604030504040204" pitchFamily="34" charset="0"/>
              <a:ea typeface="ＭＳ Ｐゴシック" panose="020B0600070205080204" pitchFamily="34" charset="-128"/>
            </a:endParaRPr>
          </a:p>
        </p:txBody>
      </p:sp>
      <p:sp>
        <p:nvSpPr>
          <p:cNvPr id="9" name="1 Título"/>
          <p:cNvSpPr txBox="1">
            <a:spLocks/>
          </p:cNvSpPr>
          <p:nvPr/>
        </p:nvSpPr>
        <p:spPr bwMode="auto">
          <a:xfrm>
            <a:off x="395536" y="260648"/>
            <a:ext cx="6681961" cy="644649"/>
          </a:xfrm>
          <a:prstGeom prst="rect">
            <a:avLst/>
          </a:prstGeom>
          <a:noFill/>
          <a:ln w="9525">
            <a:noFill/>
            <a:miter lim="800000"/>
            <a:headEnd/>
            <a:tailEnd/>
          </a:ln>
        </p:spPr>
        <p:txBody>
          <a:bodyPr anchor="ctr"/>
          <a:lstStyle/>
          <a:p>
            <a:pPr>
              <a:buFont typeface="Wingdings 2" pitchFamily="18" charset="2"/>
              <a:buNone/>
            </a:pPr>
            <a:r>
              <a:rPr lang="es-PE" sz="3600" dirty="0" smtClean="0">
                <a:solidFill>
                  <a:schemeClr val="tx1">
                    <a:lumMod val="65000"/>
                    <a:lumOff val="35000"/>
                  </a:schemeClr>
                </a:solidFill>
                <a:latin typeface="Arial"/>
                <a:cs typeface="Arial"/>
              </a:rPr>
              <a:t>Presupuesto por Resultados</a:t>
            </a:r>
            <a:endParaRPr lang="es-PE" sz="3600" dirty="0">
              <a:solidFill>
                <a:schemeClr val="tx1">
                  <a:lumMod val="65000"/>
                  <a:lumOff val="35000"/>
                </a:schemeClr>
              </a:solidFill>
              <a:latin typeface="Arial"/>
              <a:cs typeface="Arial"/>
            </a:endParaRPr>
          </a:p>
        </p:txBody>
      </p:sp>
      <p:sp>
        <p:nvSpPr>
          <p:cNvPr id="10" name="1 Título"/>
          <p:cNvSpPr txBox="1">
            <a:spLocks/>
          </p:cNvSpPr>
          <p:nvPr/>
        </p:nvSpPr>
        <p:spPr>
          <a:xfrm>
            <a:off x="762000" y="2164457"/>
            <a:ext cx="8001000" cy="2269232"/>
          </a:xfrm>
          <a:prstGeom prst="rect">
            <a:avLst/>
          </a:prstGeom>
        </p:spPr>
        <p:txBody>
          <a:bodyPr anchor="ctr">
            <a:normAutofit/>
          </a:bodyPr>
          <a:lstStyle/>
          <a:p>
            <a:pPr algn="just"/>
            <a:r>
              <a:rPr lang="es-PE" sz="2800" dirty="0" smtClean="0"/>
              <a:t>Presupuesto por Resultados (PpR) es una estrategia de gestión pública que vincula la asignación de recursos a productos y resultados medibles a favor de la población.</a:t>
            </a:r>
          </a:p>
          <a:p>
            <a:pPr marL="274320" indent="-274320" algn="just" fontAlgn="auto">
              <a:spcBef>
                <a:spcPts val="580"/>
              </a:spcBef>
              <a:spcAft>
                <a:spcPts val="0"/>
              </a:spcAft>
              <a:defRPr/>
            </a:pPr>
            <a:endParaRPr lang="es-ES" sz="2800" kern="1000" spc="-100" dirty="0">
              <a:latin typeface="+mj-lt"/>
              <a:ea typeface="+mj-ea"/>
              <a:cs typeface="+mj-cs"/>
            </a:endParaRPr>
          </a:p>
        </p:txBody>
      </p:sp>
    </p:spTree>
    <p:extLst>
      <p:ext uri="{BB962C8B-B14F-4D97-AF65-F5344CB8AC3E}">
        <p14:creationId xmlns:p14="http://schemas.microsoft.com/office/powerpoint/2010/main" val="120226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pPr eaLnBrk="1" hangingPunct="1"/>
            <a:r>
              <a:rPr lang="es-ES" altLang="es-ES" smtClean="0"/>
              <a:t>Programas Presupuestales</a:t>
            </a:r>
          </a:p>
        </p:txBody>
      </p:sp>
      <p:sp>
        <p:nvSpPr>
          <p:cNvPr id="9219" name="3 Marcador de número de diapositiva"/>
          <p:cNvSpPr>
            <a:spLocks noGrp="1"/>
          </p:cNvSpPr>
          <p:nvPr>
            <p:ph type="sldNum" sz="quarter" idx="10"/>
          </p:nvPr>
        </p:nvSpPr>
        <p:spPr/>
        <p:txBody>
          <a:bodyPr/>
          <a:lstStyle/>
          <a:p>
            <a:pPr>
              <a:defRPr/>
            </a:pPr>
            <a:fld id="{9EDF3E05-6526-4A5D-96C2-63E589077674}" type="slidenum">
              <a:rPr lang="es-ES" altLang="en-US" smtClean="0">
                <a:latin typeface="Arial" charset="0"/>
              </a:rPr>
              <a:pPr>
                <a:defRPr/>
              </a:pPr>
              <a:t>30</a:t>
            </a:fld>
            <a:endParaRPr lang="es-ES" altLang="en-US" smtClean="0">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166813"/>
            <a:ext cx="6154738"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lipse"/>
          <p:cNvSpPr/>
          <p:nvPr/>
        </p:nvSpPr>
        <p:spPr>
          <a:xfrm>
            <a:off x="3935413" y="3078163"/>
            <a:ext cx="1193800" cy="11953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5 CuadroTexto"/>
          <p:cNvSpPr txBox="1">
            <a:spLocks noChangeArrowheads="1"/>
          </p:cNvSpPr>
          <p:nvPr/>
        </p:nvSpPr>
        <p:spPr bwMode="auto">
          <a:xfrm>
            <a:off x="3867150" y="3386138"/>
            <a:ext cx="1320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b="1">
                <a:solidFill>
                  <a:schemeClr val="bg1"/>
                </a:solidFill>
                <a:latin typeface="Calibri" panose="020F0502020204030204" pitchFamily="34" charset="0"/>
              </a:rPr>
              <a:t>Programas Presupuestales</a:t>
            </a:r>
          </a:p>
        </p:txBody>
      </p:sp>
    </p:spTree>
    <p:extLst>
      <p:ext uri="{BB962C8B-B14F-4D97-AF65-F5344CB8AC3E}">
        <p14:creationId xmlns:p14="http://schemas.microsoft.com/office/powerpoint/2010/main" val="1806679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5536" y="260648"/>
            <a:ext cx="7452692" cy="615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3600" i="0" u="none" strike="noStrike" kern="0" cap="none" spc="0" normalizeH="0" baseline="0" noProof="0" dirty="0" smtClean="0">
                <a:ln>
                  <a:noFill/>
                </a:ln>
                <a:solidFill>
                  <a:schemeClr val="tx1">
                    <a:lumMod val="65000"/>
                    <a:lumOff val="35000"/>
                  </a:schemeClr>
                </a:solidFill>
                <a:effectLst/>
                <a:uLnTx/>
                <a:uFillTx/>
                <a:latin typeface="Arial"/>
                <a:ea typeface="+mj-ea"/>
                <a:cs typeface="Arial"/>
              </a:rPr>
              <a:t>Programa Presupuestal</a:t>
            </a:r>
            <a:endParaRPr kumimoji="0" lang="es-ES" sz="3600" i="0" u="none" strike="noStrike" kern="0" cap="none" spc="0" normalizeH="0" baseline="0" noProof="0" dirty="0" smtClean="0">
              <a:ln>
                <a:noFill/>
              </a:ln>
              <a:solidFill>
                <a:schemeClr val="tx1">
                  <a:lumMod val="65000"/>
                  <a:lumOff val="35000"/>
                </a:schemeClr>
              </a:solidFill>
              <a:effectLst/>
              <a:uLnTx/>
              <a:uFillTx/>
              <a:latin typeface="Arial"/>
              <a:ea typeface="+mj-ea"/>
              <a:cs typeface="Arial"/>
            </a:endParaRPr>
          </a:p>
        </p:txBody>
      </p:sp>
      <p:sp>
        <p:nvSpPr>
          <p:cNvPr id="9" name="Rectangle 3"/>
          <p:cNvSpPr txBox="1">
            <a:spLocks noChangeArrowheads="1"/>
          </p:cNvSpPr>
          <p:nvPr/>
        </p:nvSpPr>
        <p:spPr bwMode="auto">
          <a:xfrm>
            <a:off x="518864" y="1556792"/>
            <a:ext cx="8013576" cy="28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
                <a:schemeClr val="bg2"/>
              </a:buClr>
              <a:buSzPct val="65000"/>
              <a:buFont typeface="Wingdings" pitchFamily="2" charset="2"/>
              <a:buNone/>
              <a:tabLst/>
              <a:defRPr/>
            </a:pPr>
            <a:r>
              <a:rPr kumimoji="0" lang="es-ES" sz="2800" b="0" i="1" u="none" strike="noStrike" kern="0" cap="none" spc="0" normalizeH="0" baseline="0" noProof="0" dirty="0" smtClean="0">
                <a:ln>
                  <a:noFill/>
                </a:ln>
                <a:solidFill>
                  <a:schemeClr val="tx1"/>
                </a:solidFill>
                <a:effectLst/>
                <a:uLnTx/>
                <a:uFillTx/>
                <a:latin typeface="+mn-lt"/>
                <a:ea typeface="+mn-ea"/>
                <a:cs typeface="+mn-cs"/>
              </a:rPr>
              <a:t>“Categoría que constituye un instrumento del Presupuesto por Resultados, y que es una </a:t>
            </a:r>
            <a:r>
              <a:rPr kumimoji="0" lang="es-ES" sz="2800" b="1" i="1" u="sng" strike="noStrike" kern="0" cap="none" spc="0" normalizeH="0" baseline="0" noProof="0" dirty="0" smtClean="0">
                <a:ln>
                  <a:noFill/>
                </a:ln>
                <a:solidFill>
                  <a:schemeClr val="tx1"/>
                </a:solidFill>
                <a:effectLst/>
                <a:uLnTx/>
                <a:uFillTx/>
                <a:latin typeface="+mn-lt"/>
                <a:ea typeface="+mn-ea"/>
                <a:cs typeface="+mn-cs"/>
              </a:rPr>
              <a:t>unidad de programación </a:t>
            </a:r>
            <a:r>
              <a:rPr kumimoji="0" lang="es-ES" sz="2800" b="0" i="1" u="none" strike="noStrike" kern="0" cap="none" spc="0" normalizeH="0" baseline="0" noProof="0" dirty="0" smtClean="0">
                <a:ln>
                  <a:noFill/>
                </a:ln>
                <a:solidFill>
                  <a:schemeClr val="tx1"/>
                </a:solidFill>
                <a:effectLst/>
                <a:uLnTx/>
                <a:uFillTx/>
                <a:latin typeface="+mn-lt"/>
                <a:ea typeface="+mn-ea"/>
                <a:cs typeface="+mn-cs"/>
              </a:rPr>
              <a:t>de las acciones de las entidades públicas, las que integradas y articuladas se orientan a </a:t>
            </a:r>
            <a:r>
              <a:rPr kumimoji="0" lang="es-ES" sz="2800" b="1" i="1" u="sng" strike="noStrike" kern="0" cap="none" spc="0" normalizeH="0" baseline="0" noProof="0" dirty="0" smtClean="0">
                <a:ln>
                  <a:noFill/>
                </a:ln>
                <a:solidFill>
                  <a:schemeClr val="tx1"/>
                </a:solidFill>
                <a:effectLst/>
                <a:uLnTx/>
                <a:uFillTx/>
                <a:latin typeface="+mn-lt"/>
                <a:ea typeface="+mn-ea"/>
                <a:cs typeface="+mn-cs"/>
              </a:rPr>
              <a:t>proveer productos para lograr un Resultado Específico </a:t>
            </a:r>
            <a:r>
              <a:rPr kumimoji="0" lang="es-ES" sz="2800" b="0" i="1" u="none" strike="noStrike" kern="0" cap="none" spc="0" normalizeH="0" baseline="0" noProof="0" dirty="0" smtClean="0">
                <a:ln>
                  <a:noFill/>
                </a:ln>
                <a:solidFill>
                  <a:schemeClr val="tx1"/>
                </a:solidFill>
                <a:effectLst/>
                <a:uLnTx/>
                <a:uFillTx/>
                <a:latin typeface="+mn-lt"/>
                <a:ea typeface="+mn-ea"/>
                <a:cs typeface="+mn-cs"/>
              </a:rPr>
              <a:t>en la población y así contribuir al logro de un Resultado Final asociado a un objetivo de política pública</a:t>
            </a:r>
            <a:r>
              <a:rPr kumimoji="0" lang="es-PE" sz="2800" b="0" i="1" u="none" strike="noStrike" kern="0" cap="none" spc="0" normalizeH="0" baseline="0" noProof="0" dirty="0" smtClean="0">
                <a:ln>
                  <a:noFill/>
                </a:ln>
                <a:solidFill>
                  <a:schemeClr val="tx1"/>
                </a:solidFill>
                <a:effectLst/>
                <a:uLnTx/>
                <a:uFillTx/>
                <a:latin typeface="+mn-lt"/>
                <a:ea typeface="+mn-ea"/>
                <a:cs typeface="+mn-cs"/>
              </a:rPr>
              <a:t>”</a:t>
            </a:r>
            <a:endParaRPr kumimoji="0" lang="es-PE" sz="2800" b="0" i="1"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0116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a:xfrm>
            <a:off x="457200" y="548680"/>
            <a:ext cx="8229600" cy="1143000"/>
          </a:xfrm>
        </p:spPr>
        <p:txBody>
          <a:bodyPr/>
          <a:lstStyle/>
          <a:p>
            <a:pPr eaLnBrk="1" hangingPunct="1"/>
            <a:r>
              <a:rPr lang="es-MX" sz="3200" dirty="0" smtClean="0"/>
              <a:t>¿Qué no es un PP?</a:t>
            </a:r>
            <a:endParaRPr lang="es-ES" sz="3200" dirty="0" smtClean="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640795778"/>
              </p:ext>
            </p:extLst>
          </p:nvPr>
        </p:nvGraphicFramePr>
        <p:xfrm>
          <a:off x="1000100" y="1268760"/>
          <a:ext cx="7258072" cy="4515244"/>
        </p:xfrm>
        <a:graphic>
          <a:graphicData uri="http://schemas.openxmlformats.org/drawingml/2006/table">
            <a:tbl>
              <a:tblPr firstRow="1" bandRow="1">
                <a:tableStyleId>{2D5ABB26-0587-4C30-8999-92F81FD0307C}</a:tableStyleId>
              </a:tblPr>
              <a:tblGrid>
                <a:gridCol w="6615130"/>
                <a:gridCol w="642942"/>
              </a:tblGrid>
              <a:tr h="124636">
                <a:tc>
                  <a:txBody>
                    <a:bodyPr/>
                    <a:lstStyle/>
                    <a:p>
                      <a:endParaRPr lang="es-ES" b="1" dirty="0"/>
                    </a:p>
                  </a:txBody>
                  <a:tcPr/>
                </a:tc>
                <a:tc>
                  <a:txBody>
                    <a:bodyPr/>
                    <a:lstStyle/>
                    <a:p>
                      <a:endParaRPr lang="es-ES" dirty="0"/>
                    </a:p>
                  </a:txBody>
                  <a:tcPr/>
                </a:tc>
              </a:tr>
              <a:tr h="766988">
                <a:tc>
                  <a:txBody>
                    <a:bodyPr/>
                    <a:lstStyle/>
                    <a:p>
                      <a:pPr marL="180975" indent="-180975" algn="just">
                        <a:buFontTx/>
                        <a:buChar char="-"/>
                        <a:tabLst/>
                      </a:pPr>
                      <a:r>
                        <a:rPr lang="es-ES" dirty="0" smtClean="0"/>
                        <a:t>El registro</a:t>
                      </a:r>
                      <a:r>
                        <a:rPr lang="es-ES" baseline="0" dirty="0" smtClean="0"/>
                        <a:t> ordenado de las actividades actuales de la entidad empleando las categorías presupuestales.</a:t>
                      </a:r>
                    </a:p>
                  </a:txBody>
                  <a:tcPr/>
                </a:tc>
                <a:tc>
                  <a:txBody>
                    <a:bodyPr/>
                    <a:lstStyle/>
                    <a:p>
                      <a:pPr algn="ctr"/>
                      <a:r>
                        <a:rPr lang="es-ES" sz="3200" dirty="0" smtClean="0">
                          <a:solidFill>
                            <a:schemeClr val="tx1"/>
                          </a:solidFill>
                          <a:latin typeface="Brush Script MT"/>
                        </a:rPr>
                        <a:t>×</a:t>
                      </a:r>
                      <a:endParaRPr lang="es-ES" sz="3200" dirty="0">
                        <a:solidFill>
                          <a:schemeClr val="tx1"/>
                        </a:solidFill>
                      </a:endParaRPr>
                    </a:p>
                  </a:txBody>
                  <a:tcPr/>
                </a:tc>
              </a:tr>
              <a:tr h="792088">
                <a:tc>
                  <a:txBody>
                    <a:bodyPr/>
                    <a:lstStyle/>
                    <a:p>
                      <a:pPr marL="180975" indent="-180975" algn="just" defTabSz="914400" rtl="0" eaLnBrk="1" latinLnBrk="0" hangingPunct="1">
                        <a:buFontTx/>
                        <a:buChar char="-"/>
                        <a:tabLst/>
                      </a:pPr>
                      <a:r>
                        <a:rPr lang="es-ES" sz="1800" kern="1200" dirty="0" smtClean="0">
                          <a:solidFill>
                            <a:schemeClr val="tx1"/>
                          </a:solidFill>
                          <a:latin typeface="+mn-lt"/>
                          <a:ea typeface="+mn-ea"/>
                          <a:cs typeface="+mn-cs"/>
                        </a:rPr>
                        <a:t>El registro de la totalidad de las competencias de la entidad, utilizando las categorías presupuestales.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chemeClr val="tx1"/>
                          </a:solidFill>
                          <a:latin typeface="Brush Script MT"/>
                        </a:rPr>
                        <a:t>×</a:t>
                      </a:r>
                      <a:endParaRPr lang="es-ES" sz="3200" dirty="0" smtClean="0">
                        <a:solidFill>
                          <a:schemeClr val="tx1"/>
                        </a:solidFill>
                      </a:endParaRPr>
                    </a:p>
                  </a:txBody>
                  <a:tcPr/>
                </a:tc>
              </a:tr>
              <a:tr h="792088">
                <a:tc>
                  <a:txBody>
                    <a:bodyPr/>
                    <a:lstStyle/>
                    <a:p>
                      <a:pPr marL="180975" indent="-180975" algn="just" defTabSz="914400" rtl="0" eaLnBrk="1" latinLnBrk="0" hangingPunct="1">
                        <a:buFontTx/>
                        <a:buChar char="-"/>
                        <a:tabLst/>
                      </a:pPr>
                      <a:r>
                        <a:rPr lang="es-ES" sz="1800" kern="1200" dirty="0" smtClean="0">
                          <a:solidFill>
                            <a:schemeClr val="tx1"/>
                          </a:solidFill>
                          <a:latin typeface="+mn-lt"/>
                          <a:ea typeface="+mn-ea"/>
                          <a:cs typeface="+mn-cs"/>
                        </a:rPr>
                        <a:t>El registro de la estructura organizacional de la entidad, utilizando las categorías presupuestales.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chemeClr val="tx1"/>
                          </a:solidFill>
                          <a:latin typeface="Brush Script MT"/>
                        </a:rPr>
                        <a:t>×</a:t>
                      </a:r>
                      <a:endParaRPr lang="es-ES" sz="3200" dirty="0" smtClean="0">
                        <a:solidFill>
                          <a:schemeClr val="tx1"/>
                        </a:solidFill>
                      </a:endParaRPr>
                    </a:p>
                  </a:txBody>
                  <a:tcPr/>
                </a:tc>
              </a:tr>
              <a:tr h="547416">
                <a:tc>
                  <a:txBody>
                    <a:bodyPr/>
                    <a:lstStyle/>
                    <a:p>
                      <a:pPr marL="180975" marR="0" indent="-180975" algn="just" defTabSz="914400" rtl="0" eaLnBrk="1" fontAlgn="auto" latinLnBrk="0" hangingPunct="1">
                        <a:lnSpc>
                          <a:spcPct val="100000"/>
                        </a:lnSpc>
                        <a:spcBef>
                          <a:spcPts val="0"/>
                        </a:spcBef>
                        <a:spcAft>
                          <a:spcPts val="0"/>
                        </a:spcAft>
                        <a:buClrTx/>
                        <a:buSzTx/>
                        <a:buFontTx/>
                        <a:buChar char="-"/>
                        <a:tabLst/>
                        <a:defRPr/>
                      </a:pPr>
                      <a:r>
                        <a:rPr lang="es-ES" sz="1800" kern="1200" dirty="0" smtClean="0">
                          <a:solidFill>
                            <a:schemeClr val="tx1"/>
                          </a:solidFill>
                          <a:latin typeface="+mn-lt"/>
                          <a:ea typeface="+mn-ea"/>
                          <a:cs typeface="+mn-cs"/>
                        </a:rPr>
                        <a:t>La resolución de los problemas de gestión de las entidades.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chemeClr val="tx1"/>
                          </a:solidFill>
                          <a:latin typeface="Brush Script MT"/>
                        </a:rPr>
                        <a:t>×</a:t>
                      </a:r>
                      <a:endParaRPr lang="es-ES" sz="3200" dirty="0" smtClean="0">
                        <a:solidFill>
                          <a:schemeClr val="tx1"/>
                        </a:solidFill>
                      </a:endParaRPr>
                    </a:p>
                  </a:txBody>
                  <a:tcPr/>
                </a:tc>
              </a:tr>
              <a:tr h="475165">
                <a:tc>
                  <a:txBody>
                    <a:bodyPr/>
                    <a:lstStyle/>
                    <a:p>
                      <a:pPr marL="180975" marR="0" indent="-180975" algn="just" defTabSz="914400" rtl="0" eaLnBrk="1" fontAlgn="auto" latinLnBrk="0" hangingPunct="1">
                        <a:lnSpc>
                          <a:spcPct val="100000"/>
                        </a:lnSpc>
                        <a:spcBef>
                          <a:spcPts val="0"/>
                        </a:spcBef>
                        <a:spcAft>
                          <a:spcPts val="0"/>
                        </a:spcAft>
                        <a:buClrTx/>
                        <a:buSzTx/>
                        <a:buFontTx/>
                        <a:buChar char="-"/>
                        <a:tabLst/>
                        <a:defRPr/>
                      </a:pPr>
                      <a:r>
                        <a:rPr lang="es-ES" sz="1800" kern="1200" dirty="0" smtClean="0">
                          <a:solidFill>
                            <a:schemeClr val="tx1"/>
                          </a:solidFill>
                          <a:latin typeface="+mn-lt"/>
                          <a:ea typeface="+mn-ea"/>
                          <a:cs typeface="+mn-cs"/>
                        </a:rPr>
                        <a:t>La resolución de problemas de proceso de las entidades.</a:t>
                      </a:r>
                      <a:endParaRPr lang="es-ES" sz="18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chemeClr val="tx1"/>
                          </a:solidFill>
                          <a:latin typeface="Brush Script MT"/>
                        </a:rPr>
                        <a:t>×</a:t>
                      </a:r>
                      <a:endParaRPr lang="es-ES" sz="3200" dirty="0" smtClean="0">
                        <a:solidFill>
                          <a:schemeClr val="tx1"/>
                        </a:solidFill>
                      </a:endParaRPr>
                    </a:p>
                  </a:txBody>
                  <a:tcPr/>
                </a:tc>
              </a:tr>
              <a:tr h="605038">
                <a:tc>
                  <a:txBody>
                    <a:bodyPr/>
                    <a:lstStyle/>
                    <a:p>
                      <a:pPr marL="180975" marR="0" indent="-180975" algn="just" defTabSz="914400" rtl="0" eaLnBrk="1" fontAlgn="auto" latinLnBrk="0" hangingPunct="1">
                        <a:lnSpc>
                          <a:spcPct val="100000"/>
                        </a:lnSpc>
                        <a:spcBef>
                          <a:spcPts val="0"/>
                        </a:spcBef>
                        <a:spcAft>
                          <a:spcPts val="0"/>
                        </a:spcAft>
                        <a:buClrTx/>
                        <a:buSzTx/>
                        <a:buFontTx/>
                        <a:buChar char="-"/>
                        <a:tabLst/>
                        <a:defRPr/>
                      </a:pPr>
                      <a:r>
                        <a:rPr lang="es-ES" sz="1800" kern="1200" dirty="0" smtClean="0">
                          <a:solidFill>
                            <a:schemeClr val="tx1"/>
                          </a:solidFill>
                          <a:latin typeface="+mn-lt"/>
                          <a:ea typeface="+mn-ea"/>
                          <a:cs typeface="+mn-cs"/>
                        </a:rPr>
                        <a:t>La expresión en programas de temáticas transversales a más de una política pública.</a:t>
                      </a:r>
                      <a:endParaRPr lang="es-ES" sz="18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dirty="0" smtClean="0">
                          <a:solidFill>
                            <a:schemeClr val="tx1"/>
                          </a:solidFill>
                          <a:latin typeface="Brush Script MT"/>
                        </a:rPr>
                        <a:t>×</a:t>
                      </a:r>
                      <a:endParaRPr lang="es-ES" sz="3200" dirty="0" smtClean="0">
                        <a:solidFill>
                          <a:schemeClr val="tx1"/>
                        </a:solidFill>
                      </a:endParaRPr>
                    </a:p>
                  </a:txBody>
                  <a:tcPr/>
                </a:tc>
              </a:tr>
            </a:tbl>
          </a:graphicData>
        </a:graphic>
      </p:graphicFrame>
      <p:sp>
        <p:nvSpPr>
          <p:cNvPr id="31761" name="3 Marcador de pie de página"/>
          <p:cNvSpPr>
            <a:spLocks noGrp="1"/>
          </p:cNvSpPr>
          <p:nvPr>
            <p:ph type="ftr" sz="quarter" idx="11"/>
          </p:nvPr>
        </p:nvSpPr>
        <p:spPr>
          <a:noFill/>
        </p:spPr>
        <p:txBody>
          <a:bodyPr/>
          <a:lstStyle/>
          <a:p>
            <a:r>
              <a:rPr lang="es-ES" altLang="en-US" smtClean="0"/>
              <a:t>Programas Presupuestales</a:t>
            </a:r>
          </a:p>
        </p:txBody>
      </p:sp>
      <p:sp>
        <p:nvSpPr>
          <p:cNvPr id="31762" name="4 Marcador de número de diapositiva"/>
          <p:cNvSpPr>
            <a:spLocks noGrp="1"/>
          </p:cNvSpPr>
          <p:nvPr>
            <p:ph type="sldNum" sz="quarter" idx="12"/>
          </p:nvPr>
        </p:nvSpPr>
        <p:spPr>
          <a:noFill/>
        </p:spPr>
        <p:txBody>
          <a:bodyPr/>
          <a:lstStyle/>
          <a:p>
            <a:fld id="{F4D365C2-0D66-404D-9BED-933E991DFD33}" type="slidenum">
              <a:rPr lang="es-ES" altLang="en-US" smtClean="0"/>
              <a:pPr/>
              <a:t>32</a:t>
            </a:fld>
            <a:endParaRPr lang="es-ES" altLang="en-US" smtClean="0"/>
          </a:p>
        </p:txBody>
      </p:sp>
    </p:spTree>
    <p:extLst>
      <p:ext uri="{BB962C8B-B14F-4D97-AF65-F5344CB8AC3E}">
        <p14:creationId xmlns:p14="http://schemas.microsoft.com/office/powerpoint/2010/main" val="318091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507288" cy="1139825"/>
          </a:xfrm>
        </p:spPr>
        <p:txBody>
          <a:bodyPr/>
          <a:lstStyle/>
          <a:p>
            <a:r>
              <a:rPr lang="es-ES" sz="2400" b="1" dirty="0" smtClean="0"/>
              <a:t>Los Programas Presupuestales como herramienta de Gestión</a:t>
            </a:r>
            <a:endParaRPr lang="es-ES" sz="2400" b="1" dirty="0"/>
          </a:p>
        </p:txBody>
      </p:sp>
      <p:sp>
        <p:nvSpPr>
          <p:cNvPr id="3" name="2 Marcador de número de diapositiva"/>
          <p:cNvSpPr>
            <a:spLocks noGrp="1"/>
          </p:cNvSpPr>
          <p:nvPr>
            <p:ph type="sldNum" sz="quarter" idx="12"/>
          </p:nvPr>
        </p:nvSpPr>
        <p:spPr/>
        <p:txBody>
          <a:bodyPr/>
          <a:lstStyle/>
          <a:p>
            <a:pPr>
              <a:defRPr/>
            </a:pPr>
            <a:fld id="{8CA2D828-8A01-42A3-938B-D394FF68AF79}" type="slidenum">
              <a:rPr lang="es-ES" altLang="en-US" smtClean="0"/>
              <a:pPr>
                <a:defRPr/>
              </a:pPr>
              <a:t>33</a:t>
            </a:fld>
            <a:endParaRPr lang="es-ES" altLang="en-US"/>
          </a:p>
        </p:txBody>
      </p:sp>
      <p:pic>
        <p:nvPicPr>
          <p:cNvPr id="2100" name="Picture 52"/>
          <p:cNvPicPr>
            <a:picLocks noChangeAspect="1" noChangeArrowheads="1"/>
          </p:cNvPicPr>
          <p:nvPr/>
        </p:nvPicPr>
        <p:blipFill>
          <a:blip r:embed="rId3" cstate="print"/>
          <a:srcRect/>
          <a:stretch>
            <a:fillRect/>
          </a:stretch>
        </p:blipFill>
        <p:spPr bwMode="auto">
          <a:xfrm>
            <a:off x="683568" y="1046852"/>
            <a:ext cx="2088232" cy="3974828"/>
          </a:xfrm>
          <a:prstGeom prst="rect">
            <a:avLst/>
          </a:prstGeom>
          <a:noFill/>
        </p:spPr>
      </p:pic>
      <p:pic>
        <p:nvPicPr>
          <p:cNvPr id="2101" name="Picture 53"/>
          <p:cNvPicPr>
            <a:picLocks noChangeAspect="1" noChangeArrowheads="1"/>
          </p:cNvPicPr>
          <p:nvPr/>
        </p:nvPicPr>
        <p:blipFill>
          <a:blip r:embed="rId4" cstate="print"/>
          <a:srcRect/>
          <a:stretch>
            <a:fillRect/>
          </a:stretch>
        </p:blipFill>
        <p:spPr bwMode="auto">
          <a:xfrm>
            <a:off x="-115763" y="3274908"/>
            <a:ext cx="1715298" cy="504056"/>
          </a:xfrm>
          <a:prstGeom prst="rect">
            <a:avLst/>
          </a:prstGeom>
          <a:noFill/>
        </p:spPr>
      </p:pic>
      <p:pic>
        <p:nvPicPr>
          <p:cNvPr id="2103" name="Picture 55"/>
          <p:cNvPicPr>
            <a:picLocks noChangeAspect="1" noChangeArrowheads="1"/>
          </p:cNvPicPr>
          <p:nvPr/>
        </p:nvPicPr>
        <p:blipFill>
          <a:blip r:embed="rId5" cstate="print"/>
          <a:srcRect/>
          <a:stretch>
            <a:fillRect/>
          </a:stretch>
        </p:blipFill>
        <p:spPr bwMode="auto">
          <a:xfrm>
            <a:off x="2301305" y="3279100"/>
            <a:ext cx="1715298" cy="504056"/>
          </a:xfrm>
          <a:prstGeom prst="rect">
            <a:avLst/>
          </a:prstGeom>
          <a:noFill/>
        </p:spPr>
      </p:pic>
      <p:pic>
        <p:nvPicPr>
          <p:cNvPr id="2104" name="Picture 56"/>
          <p:cNvPicPr>
            <a:picLocks noChangeAspect="1" noChangeArrowheads="1"/>
          </p:cNvPicPr>
          <p:nvPr/>
        </p:nvPicPr>
        <p:blipFill>
          <a:blip r:embed="rId6" cstate="print"/>
          <a:srcRect/>
          <a:stretch>
            <a:fillRect/>
          </a:stretch>
        </p:blipFill>
        <p:spPr bwMode="auto">
          <a:xfrm>
            <a:off x="4922839" y="1066125"/>
            <a:ext cx="3559568" cy="4464273"/>
          </a:xfrm>
          <a:prstGeom prst="rect">
            <a:avLst/>
          </a:prstGeom>
          <a:noFill/>
        </p:spPr>
      </p:pic>
      <p:pic>
        <p:nvPicPr>
          <p:cNvPr id="2105" name="Picture 57"/>
          <p:cNvPicPr>
            <a:picLocks noChangeAspect="1" noChangeArrowheads="1"/>
          </p:cNvPicPr>
          <p:nvPr/>
        </p:nvPicPr>
        <p:blipFill>
          <a:blip r:embed="rId7" cstate="print"/>
          <a:srcRect/>
          <a:stretch>
            <a:fillRect/>
          </a:stretch>
        </p:blipFill>
        <p:spPr bwMode="auto">
          <a:xfrm>
            <a:off x="4187577" y="3288625"/>
            <a:ext cx="2065064" cy="1328886"/>
          </a:xfrm>
          <a:prstGeom prst="rect">
            <a:avLst/>
          </a:prstGeom>
          <a:noFill/>
        </p:spPr>
      </p:pic>
      <p:pic>
        <p:nvPicPr>
          <p:cNvPr id="61" name="Picture 53"/>
          <p:cNvPicPr>
            <a:picLocks noChangeAspect="1" noChangeArrowheads="1"/>
          </p:cNvPicPr>
          <p:nvPr/>
        </p:nvPicPr>
        <p:blipFill>
          <a:blip r:embed="rId4" cstate="print"/>
          <a:srcRect/>
          <a:stretch>
            <a:fillRect/>
          </a:stretch>
        </p:blipFill>
        <p:spPr bwMode="auto">
          <a:xfrm>
            <a:off x="-115763" y="4113108"/>
            <a:ext cx="1715298" cy="504056"/>
          </a:xfrm>
          <a:prstGeom prst="rect">
            <a:avLst/>
          </a:prstGeom>
          <a:noFill/>
        </p:spPr>
      </p:pic>
      <p:pic>
        <p:nvPicPr>
          <p:cNvPr id="2109" name="Picture 61"/>
          <p:cNvPicPr>
            <a:picLocks noChangeAspect="1" noChangeArrowheads="1"/>
          </p:cNvPicPr>
          <p:nvPr/>
        </p:nvPicPr>
        <p:blipFill>
          <a:blip r:embed="rId8" cstate="print"/>
          <a:srcRect/>
          <a:stretch>
            <a:fillRect/>
          </a:stretch>
        </p:blipFill>
        <p:spPr bwMode="auto">
          <a:xfrm>
            <a:off x="2598069" y="1037328"/>
            <a:ext cx="2617001" cy="4315146"/>
          </a:xfrm>
          <a:prstGeom prst="rect">
            <a:avLst/>
          </a:prstGeom>
          <a:noFill/>
          <a:ln w="9525">
            <a:noFill/>
            <a:miter lim="800000"/>
            <a:headEnd/>
            <a:tailEnd/>
          </a:ln>
          <a:effectLst/>
        </p:spPr>
      </p:pic>
      <p:pic>
        <p:nvPicPr>
          <p:cNvPr id="12"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948" y="5472113"/>
            <a:ext cx="59769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00"/>
                                        </p:tgtEl>
                                        <p:attrNameLst>
                                          <p:attrName>style.visibility</p:attrName>
                                        </p:attrNameLst>
                                      </p:cBhvr>
                                      <p:to>
                                        <p:strVal val="visible"/>
                                      </p:to>
                                    </p:set>
                                    <p:animEffect transition="in" filter="box(in)">
                                      <p:cBhvr>
                                        <p:cTn id="7" dur="500"/>
                                        <p:tgtEl>
                                          <p:spTgt spid="2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01"/>
                                        </p:tgtEl>
                                        <p:attrNameLst>
                                          <p:attrName>style.visibility</p:attrName>
                                        </p:attrNameLst>
                                      </p:cBhvr>
                                      <p:to>
                                        <p:strVal val="visible"/>
                                      </p:to>
                                    </p:set>
                                    <p:animEffect transition="in" filter="box(in)">
                                      <p:cBhvr>
                                        <p:cTn id="12" dur="500"/>
                                        <p:tgtEl>
                                          <p:spTgt spid="2101"/>
                                        </p:tgtEl>
                                      </p:cBhvr>
                                    </p:animEffect>
                                  </p:childTnLst>
                                </p:cTn>
                              </p:par>
                              <p:par>
                                <p:cTn id="13" presetID="4" presetClass="entr" presetSubtype="16"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ox(in)">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09"/>
                                        </p:tgtEl>
                                        <p:attrNameLst>
                                          <p:attrName>style.visibility</p:attrName>
                                        </p:attrNameLst>
                                      </p:cBhvr>
                                      <p:to>
                                        <p:strVal val="visible"/>
                                      </p:to>
                                    </p:set>
                                    <p:animEffect transition="in" filter="box(in)">
                                      <p:cBhvr>
                                        <p:cTn id="20" dur="500"/>
                                        <p:tgtEl>
                                          <p:spTgt spid="210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103"/>
                                        </p:tgtEl>
                                        <p:attrNameLst>
                                          <p:attrName>style.visibility</p:attrName>
                                        </p:attrNameLst>
                                      </p:cBhvr>
                                      <p:to>
                                        <p:strVal val="visible"/>
                                      </p:to>
                                    </p:set>
                                    <p:animEffect transition="in" filter="box(in)">
                                      <p:cBhvr>
                                        <p:cTn id="25" dur="500"/>
                                        <p:tgtEl>
                                          <p:spTgt spid="210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104"/>
                                        </p:tgtEl>
                                        <p:attrNameLst>
                                          <p:attrName>style.visibility</p:attrName>
                                        </p:attrNameLst>
                                      </p:cBhvr>
                                      <p:to>
                                        <p:strVal val="visible"/>
                                      </p:to>
                                    </p:set>
                                    <p:animEffect transition="in" filter="box(in)">
                                      <p:cBhvr>
                                        <p:cTn id="30" dur="500"/>
                                        <p:tgtEl>
                                          <p:spTgt spid="210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105"/>
                                        </p:tgtEl>
                                        <p:attrNameLst>
                                          <p:attrName>style.visibility</p:attrName>
                                        </p:attrNameLst>
                                      </p:cBhvr>
                                      <p:to>
                                        <p:strVal val="visible"/>
                                      </p:to>
                                    </p:set>
                                    <p:animEffect transition="in" filter="box(in)">
                                      <p:cBhvr>
                                        <p:cTn id="35" dur="500"/>
                                        <p:tgtEl>
                                          <p:spTgt spid="210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395288" y="277813"/>
            <a:ext cx="8569325" cy="774700"/>
          </a:xfrm>
        </p:spPr>
        <p:txBody>
          <a:bodyPr/>
          <a:lstStyle/>
          <a:p>
            <a:pPr eaLnBrk="1" hangingPunct="1"/>
            <a:r>
              <a:rPr lang="es-ES" altLang="es-ES" sz="3600" b="1" smtClean="0"/>
              <a:t>PP: Ventajas</a:t>
            </a:r>
          </a:p>
        </p:txBody>
      </p:sp>
      <p:sp>
        <p:nvSpPr>
          <p:cNvPr id="28675" name="2 Marcador de contenido"/>
          <p:cNvSpPr>
            <a:spLocks noGrp="1"/>
          </p:cNvSpPr>
          <p:nvPr>
            <p:ph idx="1"/>
          </p:nvPr>
        </p:nvSpPr>
        <p:spPr>
          <a:xfrm>
            <a:off x="457200" y="1204913"/>
            <a:ext cx="8229600" cy="4652962"/>
          </a:xfrm>
        </p:spPr>
        <p:txBody>
          <a:bodyPr/>
          <a:lstStyle/>
          <a:p>
            <a:pPr eaLnBrk="1" hangingPunct="1"/>
            <a:r>
              <a:rPr lang="es-ES" altLang="es-ES" sz="2200" dirty="0" smtClean="0"/>
              <a:t>Coloca al ciudadano como objetivo principal.</a:t>
            </a:r>
          </a:p>
          <a:p>
            <a:pPr eaLnBrk="1" hangingPunct="1"/>
            <a:r>
              <a:rPr lang="es-ES" altLang="es-ES" sz="2200" dirty="0" smtClean="0"/>
              <a:t>Vincula planificación con presupuesto.</a:t>
            </a:r>
          </a:p>
          <a:p>
            <a:pPr eaLnBrk="1" hangingPunct="1"/>
            <a:r>
              <a:rPr lang="es-ES" altLang="es-ES" sz="2200" dirty="0" smtClean="0"/>
              <a:t>Permite identificar duplicidades.</a:t>
            </a:r>
          </a:p>
          <a:p>
            <a:pPr eaLnBrk="1" hangingPunct="1"/>
            <a:r>
              <a:rPr lang="es-ES" altLang="es-ES" sz="2200" dirty="0" smtClean="0"/>
              <a:t>Prioriza lo potencialmente efectivo (reduce la inercia).</a:t>
            </a:r>
          </a:p>
          <a:p>
            <a:pPr eaLnBrk="1" hangingPunct="1"/>
            <a:r>
              <a:rPr lang="es-ES" altLang="es-ES" sz="2200" dirty="0" smtClean="0"/>
              <a:t>Mejora la focalización (cobertura de brechas de productos).</a:t>
            </a:r>
          </a:p>
          <a:p>
            <a:pPr eaLnBrk="1" hangingPunct="1"/>
            <a:r>
              <a:rPr lang="es-ES" altLang="es-ES" sz="2200" dirty="0" smtClean="0"/>
              <a:t>Genera una agenda de definición y seguimiento de indicadores.</a:t>
            </a:r>
          </a:p>
          <a:p>
            <a:pPr eaLnBrk="1" hangingPunct="1"/>
            <a:r>
              <a:rPr lang="es-ES" altLang="es-ES" sz="2200" dirty="0" smtClean="0"/>
              <a:t>La da “</a:t>
            </a:r>
            <a:r>
              <a:rPr lang="es-ES" altLang="es-ES" sz="2200" dirty="0" err="1" smtClean="0"/>
              <a:t>evaluabilidad</a:t>
            </a:r>
            <a:r>
              <a:rPr lang="es-ES" altLang="es-ES" sz="2200" dirty="0" smtClean="0"/>
              <a:t>” al gasto público (se esclarece la lógica causal y la forma en que se van a medir las cosas).</a:t>
            </a:r>
          </a:p>
          <a:p>
            <a:pPr eaLnBrk="1" hangingPunct="1"/>
            <a:r>
              <a:rPr lang="es-ES" altLang="es-ES" sz="2200" dirty="0" smtClean="0"/>
              <a:t>Señaliza las prioridades y la articulación de los niveles de gobierno hacia el logro de resultados nacionales.</a:t>
            </a:r>
          </a:p>
        </p:txBody>
      </p:sp>
      <p:sp>
        <p:nvSpPr>
          <p:cNvPr id="12292" name="3 Marcador de número de diapositiva"/>
          <p:cNvSpPr>
            <a:spLocks noGrp="1"/>
          </p:cNvSpPr>
          <p:nvPr>
            <p:ph type="sldNum" sz="quarter" idx="10"/>
          </p:nvPr>
        </p:nvSpPr>
        <p:spPr/>
        <p:txBody>
          <a:bodyPr/>
          <a:lstStyle/>
          <a:p>
            <a:pPr>
              <a:defRPr/>
            </a:pPr>
            <a:fld id="{0651BD77-47DB-420C-A073-A6DF543BA604}" type="slidenum">
              <a:rPr lang="es-ES" altLang="en-US" smtClean="0">
                <a:latin typeface="Arial" charset="0"/>
              </a:rPr>
              <a:pPr>
                <a:defRPr/>
              </a:pPr>
              <a:t>34</a:t>
            </a:fld>
            <a:endParaRPr lang="es-ES" altLang="en-US" smtClean="0">
              <a:latin typeface="Arial" charset="0"/>
            </a:endParaRPr>
          </a:p>
        </p:txBody>
      </p:sp>
    </p:spTree>
    <p:extLst>
      <p:ext uri="{BB962C8B-B14F-4D97-AF65-F5344CB8AC3E}">
        <p14:creationId xmlns:p14="http://schemas.microsoft.com/office/powerpoint/2010/main" val="976085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395288" y="277813"/>
            <a:ext cx="8569325" cy="774700"/>
          </a:xfrm>
        </p:spPr>
        <p:txBody>
          <a:bodyPr/>
          <a:lstStyle/>
          <a:p>
            <a:r>
              <a:rPr lang="es-ES" altLang="es-ES" sz="3600" b="1" smtClean="0"/>
              <a:t>PP: Avances y desafíos</a:t>
            </a:r>
          </a:p>
        </p:txBody>
      </p:sp>
      <p:sp>
        <p:nvSpPr>
          <p:cNvPr id="12291" name="2 Marcador de contenido"/>
          <p:cNvSpPr>
            <a:spLocks noGrp="1"/>
          </p:cNvSpPr>
          <p:nvPr>
            <p:ph idx="1"/>
          </p:nvPr>
        </p:nvSpPr>
        <p:spPr>
          <a:xfrm>
            <a:off x="457200" y="1204913"/>
            <a:ext cx="3898900" cy="4652962"/>
          </a:xfrm>
          <a:ln>
            <a:solidFill>
              <a:srgbClr val="F82B02"/>
            </a:solidFill>
          </a:ln>
        </p:spPr>
        <p:txBody>
          <a:bodyPr/>
          <a:lstStyle/>
          <a:p>
            <a:pPr marL="0" lvl="1" indent="0">
              <a:buClr>
                <a:schemeClr val="bg2"/>
              </a:buClr>
              <a:buSzPct val="65000"/>
              <a:buFont typeface="Wingdings" panose="05000000000000000000" pitchFamily="2" charset="2"/>
              <a:buNone/>
              <a:defRPr/>
            </a:pPr>
            <a:r>
              <a:rPr lang="es-ES" sz="2000" b="1" dirty="0" smtClean="0">
                <a:solidFill>
                  <a:schemeClr val="tx1">
                    <a:lumMod val="50000"/>
                    <a:lumOff val="50000"/>
                  </a:schemeClr>
                </a:solidFill>
                <a:ea typeface="+mn-ea"/>
                <a:cs typeface="+mn-cs"/>
              </a:rPr>
              <a:t>Avances</a:t>
            </a:r>
          </a:p>
          <a:p>
            <a:pPr marL="342900" lvl="1" indent="-342900">
              <a:buClr>
                <a:schemeClr val="bg2"/>
              </a:buClr>
              <a:buSzPct val="65000"/>
              <a:buFont typeface="Wingdings" panose="05000000000000000000" pitchFamily="2" charset="2"/>
              <a:buChar char="n"/>
              <a:defRPr/>
            </a:pPr>
            <a:r>
              <a:rPr lang="es-ES" sz="2000" dirty="0" smtClean="0">
                <a:ea typeface="+mn-ea"/>
                <a:cs typeface="+mn-cs"/>
              </a:rPr>
              <a:t>Consolidación metodológica.</a:t>
            </a:r>
          </a:p>
          <a:p>
            <a:pPr marL="342900" lvl="1" indent="-342900">
              <a:buClr>
                <a:schemeClr val="bg2"/>
              </a:buClr>
              <a:buSzPct val="65000"/>
              <a:buFont typeface="Wingdings" panose="05000000000000000000" pitchFamily="2" charset="2"/>
              <a:buChar char="n"/>
              <a:defRPr/>
            </a:pPr>
            <a:r>
              <a:rPr lang="es-ES" sz="2000" dirty="0" smtClean="0">
                <a:ea typeface="+mn-ea"/>
                <a:cs typeface="+mn-cs"/>
              </a:rPr>
              <a:t>Soporte a la implementación.</a:t>
            </a:r>
            <a:endParaRPr lang="es-ES" sz="2000" dirty="0">
              <a:ea typeface="+mn-ea"/>
              <a:cs typeface="+mn-cs"/>
            </a:endParaRPr>
          </a:p>
          <a:p>
            <a:pPr marL="342900" lvl="1" indent="-342900">
              <a:buClr>
                <a:schemeClr val="bg2"/>
              </a:buClr>
              <a:buSzPct val="65000"/>
              <a:buFont typeface="Wingdings" panose="05000000000000000000" pitchFamily="2" charset="2"/>
              <a:buChar char="n"/>
              <a:defRPr/>
            </a:pPr>
            <a:r>
              <a:rPr lang="es-ES" sz="2000" dirty="0">
                <a:ea typeface="+mn-ea"/>
                <a:cs typeface="+mn-cs"/>
              </a:rPr>
              <a:t>Apropiación de </a:t>
            </a:r>
            <a:r>
              <a:rPr lang="es-ES" sz="2000" dirty="0" smtClean="0">
                <a:ea typeface="+mn-ea"/>
                <a:cs typeface="+mn-cs"/>
              </a:rPr>
              <a:t>resultados.</a:t>
            </a:r>
            <a:endParaRPr lang="es-ES" sz="2000" dirty="0">
              <a:ea typeface="+mn-ea"/>
              <a:cs typeface="+mn-cs"/>
            </a:endParaRPr>
          </a:p>
          <a:p>
            <a:pPr marL="342900" lvl="1" indent="-342900">
              <a:buClr>
                <a:schemeClr val="bg2"/>
              </a:buClr>
              <a:buSzPct val="65000"/>
              <a:buFont typeface="Wingdings" panose="05000000000000000000" pitchFamily="2" charset="2"/>
              <a:buChar char="n"/>
              <a:defRPr/>
            </a:pPr>
            <a:r>
              <a:rPr lang="es-ES" sz="2000" dirty="0" smtClean="0"/>
              <a:t>Uso de indicadores de desempeño (40 PP con indicadores medidos).</a:t>
            </a:r>
            <a:endParaRPr lang="es-ES" altLang="es-ES" sz="2000" dirty="0"/>
          </a:p>
          <a:p>
            <a:pPr marL="342900" lvl="1" indent="-342900">
              <a:buClr>
                <a:schemeClr val="bg2"/>
              </a:buClr>
              <a:buSzPct val="65000"/>
              <a:buFont typeface="Wingdings" panose="05000000000000000000" pitchFamily="2" charset="2"/>
              <a:buChar char="n"/>
              <a:defRPr/>
            </a:pPr>
            <a:r>
              <a:rPr lang="es-ES" sz="2000" dirty="0">
                <a:ea typeface="+mn-ea"/>
                <a:cs typeface="+mn-cs"/>
              </a:rPr>
              <a:t>A</a:t>
            </a:r>
            <a:r>
              <a:rPr lang="es-ES" sz="2000" dirty="0" smtClean="0">
                <a:ea typeface="+mn-ea"/>
                <a:cs typeface="+mn-cs"/>
              </a:rPr>
              <a:t>rticulación territorial (51PP articulados territorialmente).</a:t>
            </a:r>
          </a:p>
          <a:p>
            <a:pPr marL="342900" lvl="1" indent="-342900">
              <a:buClr>
                <a:schemeClr val="bg2"/>
              </a:buClr>
              <a:buSzPct val="65000"/>
              <a:buFont typeface="Wingdings" panose="05000000000000000000" pitchFamily="2" charset="2"/>
              <a:buChar char="n"/>
              <a:defRPr/>
            </a:pPr>
            <a:r>
              <a:rPr lang="es-ES" sz="2000" dirty="0" smtClean="0">
                <a:ea typeface="+mn-ea"/>
                <a:cs typeface="+mn-cs"/>
              </a:rPr>
              <a:t>Cobertura de PP (85 PP activos cubren 59% del presupuesto). </a:t>
            </a:r>
            <a:endParaRPr lang="es-ES" sz="2000" dirty="0" smtClean="0"/>
          </a:p>
        </p:txBody>
      </p:sp>
      <p:sp>
        <p:nvSpPr>
          <p:cNvPr id="12292" name="3 Marcador de número de diapositiva"/>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defRPr>
            </a:lvl1pPr>
            <a:lvl2pPr marL="742950" indent="-285750" eaLnBrk="0" hangingPunct="0">
              <a:defRPr sz="1700">
                <a:solidFill>
                  <a:schemeClr val="tx1"/>
                </a:solidFill>
                <a:latin typeface="Arial" panose="020B0604020202020204" pitchFamily="34" charset="0"/>
              </a:defRPr>
            </a:lvl2pPr>
            <a:lvl3pPr marL="1143000" indent="-228600" eaLnBrk="0" hangingPunct="0">
              <a:defRPr sz="1700">
                <a:solidFill>
                  <a:schemeClr val="tx1"/>
                </a:solidFill>
                <a:latin typeface="Arial" panose="020B0604020202020204" pitchFamily="34" charset="0"/>
              </a:defRPr>
            </a:lvl3pPr>
            <a:lvl4pPr marL="1600200" indent="-228600" eaLnBrk="0" hangingPunct="0">
              <a:defRPr sz="1700">
                <a:solidFill>
                  <a:schemeClr val="tx1"/>
                </a:solidFill>
                <a:latin typeface="Arial" panose="020B0604020202020204" pitchFamily="34" charset="0"/>
              </a:defRPr>
            </a:lvl4pPr>
            <a:lvl5pPr marL="2057400" indent="-228600" eaLnBrk="0" hangingPunct="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defRPr/>
            </a:pPr>
            <a:fld id="{3057EE5D-38F8-4CF5-B6B6-0C209B111A67}" type="slidenum">
              <a:rPr lang="es-ES" altLang="en-US" sz="1400">
                <a:solidFill>
                  <a:schemeClr val="bg1"/>
                </a:solidFill>
              </a:rPr>
              <a:pPr eaLnBrk="1" hangingPunct="1">
                <a:defRPr/>
              </a:pPr>
              <a:t>35</a:t>
            </a:fld>
            <a:endParaRPr lang="es-ES" altLang="en-US" sz="1400">
              <a:solidFill>
                <a:schemeClr val="bg1"/>
              </a:solidFill>
            </a:endParaRPr>
          </a:p>
        </p:txBody>
      </p:sp>
      <p:sp>
        <p:nvSpPr>
          <p:cNvPr id="5" name="2 Marcador de contenido"/>
          <p:cNvSpPr txBox="1">
            <a:spLocks/>
          </p:cNvSpPr>
          <p:nvPr/>
        </p:nvSpPr>
        <p:spPr bwMode="auto">
          <a:xfrm>
            <a:off x="4643438" y="1204913"/>
            <a:ext cx="4114800" cy="4652962"/>
          </a:xfrm>
          <a:prstGeom prst="rect">
            <a:avLst/>
          </a:prstGeom>
          <a:noFill/>
          <a:ln>
            <a:solidFill>
              <a:srgbClr val="F82B02"/>
            </a:solidFill>
          </a:ln>
          <a:extLst>
            <a:ext uri="{909E8E84-426E-40DD-AFC4-6F175D3DCCD1}">
              <a14:hiddenFill xmlns:a14="http://schemas.microsoft.com/office/drawing/2010/main">
                <a:solidFill>
                  <a:srgbClr val="FFFFFF"/>
                </a:solidFill>
              </a14:hiddenFill>
            </a:ext>
          </a:extLst>
        </p:spPr>
        <p:txBody>
          <a:bodyPr/>
          <a:lstStyle>
            <a:lvl1pPr marL="342900" indent="-342900" algn="l" rtl="0" fontAlgn="base">
              <a:spcBef>
                <a:spcPct val="20000"/>
              </a:spcBef>
              <a:spcAft>
                <a:spcPct val="0"/>
              </a:spcAft>
              <a:buClr>
                <a:schemeClr val="bg2"/>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fontAlgn="base">
              <a:spcBef>
                <a:spcPct val="20000"/>
              </a:spcBef>
              <a:spcAft>
                <a:spcPct val="0"/>
              </a:spcAft>
              <a:buClr>
                <a:schemeClr val="bg2"/>
              </a:buClr>
              <a:buSzPct val="65000"/>
              <a:buFont typeface="Wingdings" panose="05000000000000000000"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fontAlgn="base">
              <a:spcBef>
                <a:spcPct val="20000"/>
              </a:spcBef>
              <a:spcAft>
                <a:spcPct val="0"/>
              </a:spcAft>
              <a:buClr>
                <a:schemeClr val="tx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tx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tx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tx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tx1"/>
              </a:buClr>
              <a:buSzPct val="75000"/>
              <a:buFont typeface="Wingdings" pitchFamily="2" charset="2"/>
              <a:buChar char="§"/>
              <a:defRPr sz="2000">
                <a:solidFill>
                  <a:schemeClr val="tx1"/>
                </a:solidFill>
                <a:latin typeface="+mn-lt"/>
              </a:defRPr>
            </a:lvl9pPr>
          </a:lstStyle>
          <a:p>
            <a:pPr marL="0" indent="0" eaLnBrk="1" hangingPunct="1">
              <a:buFont typeface="Wingdings" panose="05000000000000000000" pitchFamily="2" charset="2"/>
              <a:buNone/>
              <a:defRPr/>
            </a:pPr>
            <a:r>
              <a:rPr lang="es-PE" altLang="es-ES" sz="2000" b="1" kern="0" dirty="0" smtClean="0">
                <a:solidFill>
                  <a:schemeClr val="tx1">
                    <a:lumMod val="50000"/>
                    <a:lumOff val="50000"/>
                  </a:schemeClr>
                </a:solidFill>
              </a:rPr>
              <a:t>Desafíos</a:t>
            </a:r>
          </a:p>
          <a:p>
            <a:pPr eaLnBrk="1" hangingPunct="1">
              <a:defRPr/>
            </a:pPr>
            <a:r>
              <a:rPr lang="es-PE" altLang="es-ES" sz="2000" kern="0" dirty="0" smtClean="0"/>
              <a:t>Alcanzar un nivel homogéneo en la calidad de diseño de los PP.</a:t>
            </a:r>
          </a:p>
          <a:p>
            <a:pPr eaLnBrk="1" hangingPunct="1">
              <a:defRPr/>
            </a:pPr>
            <a:r>
              <a:rPr lang="es-PE" altLang="es-ES" sz="2000" kern="0" dirty="0" smtClean="0"/>
              <a:t>Desarrollar capacidades para el diseño, implementación y ejecución de los PP.</a:t>
            </a:r>
          </a:p>
          <a:p>
            <a:pPr eaLnBrk="1" hangingPunct="1">
              <a:defRPr/>
            </a:pPr>
            <a:r>
              <a:rPr lang="es-PE" altLang="es-ES" sz="2000" kern="0" dirty="0" smtClean="0"/>
              <a:t>Desarrollar herramientas que soporten y faciliten la gestión presupuestaría por resultados.</a:t>
            </a:r>
          </a:p>
          <a:p>
            <a:pPr eaLnBrk="1" hangingPunct="1">
              <a:defRPr/>
            </a:pPr>
            <a:r>
              <a:rPr lang="es-PE" altLang="es-ES" sz="2000" kern="0" dirty="0"/>
              <a:t>Involucrar y comprometer en la reforma a todos los niveles de </a:t>
            </a:r>
            <a:r>
              <a:rPr lang="es-PE" altLang="es-ES" sz="2000" kern="0" dirty="0" smtClean="0"/>
              <a:t>gobierno: Consolidar la articulación territorial.</a:t>
            </a:r>
            <a:endParaRPr lang="es-PE" altLang="es-ES" sz="2000" kern="0" dirty="0"/>
          </a:p>
        </p:txBody>
      </p:sp>
      <p:pic>
        <p:nvPicPr>
          <p:cNvPr id="29702" name="Imagen 5"/>
          <p:cNvPicPr>
            <a:picLocks noChangeAspect="1" noChangeArrowheads="1"/>
          </p:cNvPicPr>
          <p:nvPr/>
        </p:nvPicPr>
        <p:blipFill>
          <a:blip r:embed="rId3" cstate="print">
            <a:extLst>
              <a:ext uri="{28A0092B-C50C-407E-A947-70E740481C1C}">
                <a14:useLocalDpi xmlns:a14="http://schemas.microsoft.com/office/drawing/2010/main" val="0"/>
              </a:ext>
            </a:extLst>
          </a:blip>
          <a:srcRect l="24989" t="10506" r="44241" b="20428"/>
          <a:stretch>
            <a:fillRect/>
          </a:stretch>
        </p:blipFill>
        <p:spPr bwMode="auto">
          <a:xfrm>
            <a:off x="2185988" y="5399088"/>
            <a:ext cx="8016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n 6"/>
          <p:cNvPicPr>
            <a:picLocks noChangeAspect="1" noChangeArrowheads="1"/>
          </p:cNvPicPr>
          <p:nvPr/>
        </p:nvPicPr>
        <p:blipFill>
          <a:blip r:embed="rId4" cstate="print">
            <a:extLst>
              <a:ext uri="{28A0092B-C50C-407E-A947-70E740481C1C}">
                <a14:useLocalDpi xmlns:a14="http://schemas.microsoft.com/office/drawing/2010/main" val="0"/>
              </a:ext>
            </a:extLst>
          </a:blip>
          <a:srcRect l="29614" t="8560" r="48999" b="41246"/>
          <a:stretch>
            <a:fillRect/>
          </a:stretch>
        </p:blipFill>
        <p:spPr bwMode="auto">
          <a:xfrm>
            <a:off x="1250950" y="5419725"/>
            <a:ext cx="719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en 7"/>
          <p:cNvPicPr>
            <a:picLocks noChangeAspect="1" noChangeArrowheads="1"/>
          </p:cNvPicPr>
          <p:nvPr/>
        </p:nvPicPr>
        <p:blipFill>
          <a:blip r:embed="rId5" cstate="print">
            <a:extLst>
              <a:ext uri="{28A0092B-C50C-407E-A947-70E740481C1C}">
                <a14:useLocalDpi xmlns:a14="http://schemas.microsoft.com/office/drawing/2010/main" val="0"/>
              </a:ext>
            </a:extLst>
          </a:blip>
          <a:srcRect l="35693" t="9338" r="33432" b="20039"/>
          <a:stretch>
            <a:fillRect/>
          </a:stretch>
        </p:blipFill>
        <p:spPr bwMode="auto">
          <a:xfrm>
            <a:off x="3362325" y="5399088"/>
            <a:ext cx="7048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928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57158" y="260648"/>
            <a:ext cx="8229600" cy="650857"/>
          </a:xfrm>
        </p:spPr>
        <p:txBody>
          <a:bodyPr/>
          <a:lstStyle/>
          <a:p>
            <a:r>
              <a:rPr lang="es-MX" sz="3200" dirty="0" smtClean="0">
                <a:solidFill>
                  <a:schemeClr val="bg2"/>
                </a:solidFill>
              </a:rPr>
              <a:t>Identificación y diseño de PP</a:t>
            </a:r>
            <a:endParaRPr lang="es-ES" sz="3200" dirty="0">
              <a:solidFill>
                <a:schemeClr val="bg2"/>
              </a:solidFill>
            </a:endParaRPr>
          </a:p>
        </p:txBody>
      </p:sp>
      <p:sp>
        <p:nvSpPr>
          <p:cNvPr id="3" name="2 CuadroTexto"/>
          <p:cNvSpPr txBox="1"/>
          <p:nvPr/>
        </p:nvSpPr>
        <p:spPr>
          <a:xfrm>
            <a:off x="285720" y="1214422"/>
            <a:ext cx="8572560" cy="1323439"/>
          </a:xfrm>
          <a:prstGeom prst="rect">
            <a:avLst/>
          </a:prstGeom>
          <a:noFill/>
        </p:spPr>
        <p:txBody>
          <a:bodyPr wrap="square" rtlCol="0">
            <a:spAutoFit/>
          </a:bodyPr>
          <a:lstStyle/>
          <a:p>
            <a:pPr algn="just"/>
            <a:r>
              <a:rPr lang="es-MX" sz="2000" b="1" dirty="0" smtClean="0"/>
              <a:t>Identificación: </a:t>
            </a:r>
          </a:p>
          <a:p>
            <a:pPr algn="just">
              <a:buFont typeface="Arial" pitchFamily="34" charset="0"/>
              <a:buChar char="•"/>
            </a:pPr>
            <a:r>
              <a:rPr lang="es-ES" sz="2000" dirty="0" smtClean="0"/>
              <a:t> Consiste en identificar un problema específico, cuya solución da origen a la estructura articulada de productos, diseñados sobre la base de la mejor evidencia disponible que grafica su capacidad de resolver ese problema.</a:t>
            </a:r>
            <a:endParaRPr lang="es-ES" sz="2000" dirty="0"/>
          </a:p>
        </p:txBody>
      </p:sp>
      <p:sp>
        <p:nvSpPr>
          <p:cNvPr id="4" name="3 CuadroTexto"/>
          <p:cNvSpPr txBox="1"/>
          <p:nvPr/>
        </p:nvSpPr>
        <p:spPr>
          <a:xfrm>
            <a:off x="357158" y="2786058"/>
            <a:ext cx="8501122" cy="2862322"/>
          </a:xfrm>
          <a:prstGeom prst="rect">
            <a:avLst/>
          </a:prstGeom>
          <a:noFill/>
        </p:spPr>
        <p:txBody>
          <a:bodyPr wrap="square" rtlCol="0">
            <a:spAutoFit/>
          </a:bodyPr>
          <a:lstStyle/>
          <a:p>
            <a:pPr algn="just"/>
            <a:r>
              <a:rPr lang="es-MX" sz="2000" b="1" dirty="0" smtClean="0"/>
              <a:t>Diseño:</a:t>
            </a:r>
          </a:p>
          <a:p>
            <a:pPr algn="just">
              <a:buFont typeface="Arial" pitchFamily="34" charset="0"/>
              <a:buChar char="•"/>
            </a:pPr>
            <a:r>
              <a:rPr lang="es-ES" sz="2000" dirty="0" smtClean="0"/>
              <a:t> Comprende una secuencia ordenada de etapas que contribuyen a sistematizar el conjunto articulado de productos que posibilitan el logro de resultados. </a:t>
            </a:r>
          </a:p>
          <a:p>
            <a:pPr algn="just">
              <a:buFont typeface="Arial" pitchFamily="34" charset="0"/>
              <a:buChar char="•"/>
            </a:pPr>
            <a:r>
              <a:rPr lang="es-ES" sz="2000" dirty="0" smtClean="0"/>
              <a:t> Se debe llevar a cabo un análisis de evidencias, donde se identifica las causas de un problema, así como las intervenciones para revertir esas causas. </a:t>
            </a:r>
          </a:p>
          <a:p>
            <a:pPr algn="just">
              <a:buFont typeface="Arial" pitchFamily="34" charset="0"/>
              <a:buChar char="•"/>
            </a:pPr>
            <a:r>
              <a:rPr lang="es-ES" sz="2000" dirty="0" smtClean="0"/>
              <a:t> La sistematización del análisis es presentado en la matriz lógica, la que recoge información fundamental del diseño del PP.</a:t>
            </a:r>
            <a:endParaRPr lang="es-ES" sz="2000" dirty="0"/>
          </a:p>
        </p:txBody>
      </p:sp>
    </p:spTree>
    <p:extLst>
      <p:ext uri="{BB962C8B-B14F-4D97-AF65-F5344CB8AC3E}">
        <p14:creationId xmlns:p14="http://schemas.microsoft.com/office/powerpoint/2010/main" val="173472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37</a:t>
            </a:fld>
            <a:endParaRPr lang="es-ES" altLang="en-US" smtClean="0"/>
          </a:p>
        </p:txBody>
      </p:sp>
      <p:sp>
        <p:nvSpPr>
          <p:cNvPr id="33795" name="Rectangle 2"/>
          <p:cNvSpPr>
            <a:spLocks noGrp="1" noChangeArrowheads="1"/>
          </p:cNvSpPr>
          <p:nvPr>
            <p:ph type="title"/>
          </p:nvPr>
        </p:nvSpPr>
        <p:spPr>
          <a:xfrm>
            <a:off x="395536" y="260648"/>
            <a:ext cx="8229600" cy="1143000"/>
          </a:xfrm>
        </p:spPr>
        <p:txBody>
          <a:bodyPr/>
          <a:lstStyle/>
          <a:p>
            <a:pPr eaLnBrk="1" hangingPunct="1"/>
            <a:r>
              <a:rPr lang="es-MX" sz="3200" dirty="0" smtClean="0"/>
              <a:t>Documentos para el diseño de un PP - Anexo N° 2</a:t>
            </a:r>
            <a:endParaRPr lang="es-ES" sz="3200" dirty="0" smtClean="0"/>
          </a:p>
        </p:txBody>
      </p:sp>
      <p:sp>
        <p:nvSpPr>
          <p:cNvPr id="33796" name="Rectangle 3"/>
          <p:cNvSpPr>
            <a:spLocks noGrp="1" noChangeArrowheads="1"/>
          </p:cNvSpPr>
          <p:nvPr>
            <p:ph type="body" idx="1"/>
          </p:nvPr>
        </p:nvSpPr>
        <p:spPr>
          <a:xfrm>
            <a:off x="412149" y="1717675"/>
            <a:ext cx="8229600" cy="4525963"/>
          </a:xfrm>
        </p:spPr>
        <p:txBody>
          <a:bodyPr/>
          <a:lstStyle/>
          <a:p>
            <a:pPr algn="just" eaLnBrk="1" hangingPunct="1"/>
            <a:r>
              <a:rPr lang="es-MX" sz="2400" dirty="0" smtClean="0"/>
              <a:t>El Anexo N° 2 “Contenidos mínimos de un Programa Presupuestal” muestra:</a:t>
            </a:r>
          </a:p>
          <a:p>
            <a:pPr marL="0" indent="0" algn="just" eaLnBrk="1" hangingPunct="1">
              <a:buNone/>
            </a:pPr>
            <a:r>
              <a:rPr lang="es-MX" sz="2400" dirty="0" smtClean="0"/>
              <a:t> </a:t>
            </a:r>
          </a:p>
          <a:p>
            <a:pPr lvl="1" algn="just" eaLnBrk="1" hangingPunct="1">
              <a:buFont typeface="Wingdings" panose="05000000000000000000" pitchFamily="2" charset="2"/>
              <a:buChar char="§"/>
            </a:pPr>
            <a:r>
              <a:rPr lang="es-MX" sz="2200" dirty="0" smtClean="0"/>
              <a:t>La secuencia de pasos para el diseño de un PP.</a:t>
            </a:r>
          </a:p>
          <a:p>
            <a:pPr lvl="1" algn="just" eaLnBrk="1" hangingPunct="1">
              <a:buFont typeface="Wingdings" panose="05000000000000000000" pitchFamily="2" charset="2"/>
              <a:buChar char="§"/>
            </a:pPr>
            <a:r>
              <a:rPr lang="es-MX" sz="2200" dirty="0" smtClean="0"/>
              <a:t>Los contenidos de la matriz lógica para el diseño.</a:t>
            </a:r>
          </a:p>
          <a:p>
            <a:pPr lvl="1" algn="just" eaLnBrk="1" hangingPunct="1">
              <a:buFont typeface="Wingdings" panose="05000000000000000000" pitchFamily="2" charset="2"/>
              <a:buChar char="§"/>
            </a:pPr>
            <a:r>
              <a:rPr lang="es-MX" sz="2200" dirty="0" smtClean="0"/>
              <a:t>Elementos para el seguimiento de resultados / productos y evaluación del desempeño.</a:t>
            </a:r>
          </a:p>
          <a:p>
            <a:pPr lvl="1" algn="just" eaLnBrk="1" hangingPunct="1">
              <a:buFont typeface="Wingdings" panose="05000000000000000000" pitchFamily="2" charset="2"/>
              <a:buChar char="§"/>
            </a:pPr>
            <a:r>
              <a:rPr lang="es-MX" sz="2200" dirty="0" smtClean="0"/>
              <a:t>Las definiciones están contenidas en el Anexo N° 1 y en la Directiva de Programas Presupuestales.</a:t>
            </a:r>
            <a:endParaRPr lang="es-ES" sz="2200" dirty="0" smtClean="0"/>
          </a:p>
        </p:txBody>
      </p:sp>
    </p:spTree>
    <p:extLst>
      <p:ext uri="{BB962C8B-B14F-4D97-AF65-F5344CB8AC3E}">
        <p14:creationId xmlns:p14="http://schemas.microsoft.com/office/powerpoint/2010/main" val="2460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4 Marcador de pie de página"/>
          <p:cNvSpPr>
            <a:spLocks noGrp="1"/>
          </p:cNvSpPr>
          <p:nvPr>
            <p:ph type="ftr" sz="quarter" idx="11"/>
          </p:nvPr>
        </p:nvSpPr>
        <p:spPr>
          <a:noFill/>
        </p:spPr>
        <p:txBody>
          <a:bodyPr/>
          <a:lstStyle/>
          <a:p>
            <a:r>
              <a:rPr lang="es-ES" altLang="en-US" smtClean="0"/>
              <a:t>Programas Presupuestales</a:t>
            </a:r>
          </a:p>
        </p:txBody>
      </p:sp>
      <p:sp>
        <p:nvSpPr>
          <p:cNvPr id="35842" name="5 Marcador de número de diapositiva"/>
          <p:cNvSpPr>
            <a:spLocks noGrp="1"/>
          </p:cNvSpPr>
          <p:nvPr>
            <p:ph type="sldNum" sz="quarter" idx="12"/>
          </p:nvPr>
        </p:nvSpPr>
        <p:spPr>
          <a:noFill/>
        </p:spPr>
        <p:txBody>
          <a:bodyPr/>
          <a:lstStyle/>
          <a:p>
            <a:fld id="{CD820419-0B84-4D35-80C6-728DBF5BFAEC}" type="slidenum">
              <a:rPr lang="es-ES" altLang="en-US" smtClean="0"/>
              <a:pPr/>
              <a:t>38</a:t>
            </a:fld>
            <a:endParaRPr lang="es-ES" altLang="en-US" smtClean="0"/>
          </a:p>
        </p:txBody>
      </p:sp>
      <p:sp>
        <p:nvSpPr>
          <p:cNvPr id="35843" name="Rectangle 2"/>
          <p:cNvSpPr>
            <a:spLocks noGrp="1" noChangeArrowheads="1"/>
          </p:cNvSpPr>
          <p:nvPr>
            <p:ph type="title"/>
          </p:nvPr>
        </p:nvSpPr>
        <p:spPr>
          <a:xfrm>
            <a:off x="395536" y="260648"/>
            <a:ext cx="8229600" cy="792088"/>
          </a:xfrm>
        </p:spPr>
        <p:txBody>
          <a:bodyPr/>
          <a:lstStyle/>
          <a:p>
            <a:pPr eaLnBrk="1" hangingPunct="1"/>
            <a:r>
              <a:rPr lang="es-MX" sz="3800" dirty="0" smtClean="0"/>
              <a:t>Etapas para el llenado del Anexo 2</a:t>
            </a:r>
            <a:endParaRPr lang="es-ES" sz="3800" dirty="0" smtClean="0"/>
          </a:p>
        </p:txBody>
      </p:sp>
      <p:graphicFrame>
        <p:nvGraphicFramePr>
          <p:cNvPr id="9" name="8 Diagrama"/>
          <p:cNvGraphicFramePr/>
          <p:nvPr>
            <p:extLst/>
          </p:nvPr>
        </p:nvGraphicFramePr>
        <p:xfrm>
          <a:off x="428596" y="1749630"/>
          <a:ext cx="8143932" cy="1103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Tabla"/>
          <p:cNvGraphicFramePr>
            <a:graphicFrameLocks noGrp="1"/>
          </p:cNvGraphicFramePr>
          <p:nvPr>
            <p:extLst/>
          </p:nvPr>
        </p:nvGraphicFramePr>
        <p:xfrm>
          <a:off x="1500188" y="3359368"/>
          <a:ext cx="6096000" cy="26619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s-ES" dirty="0" smtClean="0"/>
                        <a:t>Nivel de</a:t>
                      </a:r>
                      <a:r>
                        <a:rPr lang="es-ES" baseline="0" dirty="0" smtClean="0"/>
                        <a:t> objetivos</a:t>
                      </a:r>
                      <a:endParaRPr lang="es-ES" dirty="0"/>
                    </a:p>
                  </a:txBody>
                  <a:tcPr>
                    <a:solidFill>
                      <a:srgbClr val="FF0000"/>
                    </a:solidFill>
                  </a:tcPr>
                </a:tc>
                <a:tc>
                  <a:txBody>
                    <a:bodyPr/>
                    <a:lstStyle/>
                    <a:p>
                      <a:r>
                        <a:rPr lang="es-ES" dirty="0" smtClean="0"/>
                        <a:t>Indicadores</a:t>
                      </a:r>
                      <a:endParaRPr lang="es-ES" dirty="0"/>
                    </a:p>
                  </a:txBody>
                  <a:tcPr>
                    <a:solidFill>
                      <a:srgbClr val="FF0000"/>
                    </a:solidFill>
                  </a:tcPr>
                </a:tc>
                <a:tc>
                  <a:txBody>
                    <a:bodyPr/>
                    <a:lstStyle/>
                    <a:p>
                      <a:r>
                        <a:rPr lang="es-ES" dirty="0" smtClean="0"/>
                        <a:t>Medios de verificación</a:t>
                      </a:r>
                      <a:endParaRPr lang="es-ES" dirty="0"/>
                    </a:p>
                  </a:txBody>
                  <a:tcPr>
                    <a:solidFill>
                      <a:srgbClr val="FF0000"/>
                    </a:solidFill>
                  </a:tcPr>
                </a:tc>
                <a:tc>
                  <a:txBody>
                    <a:bodyPr/>
                    <a:lstStyle/>
                    <a:p>
                      <a:r>
                        <a:rPr lang="es-ES" dirty="0" smtClean="0"/>
                        <a:t>Supuestos</a:t>
                      </a:r>
                      <a:endParaRPr lang="es-ES" dirty="0"/>
                    </a:p>
                  </a:txBody>
                  <a:tcPr>
                    <a:solidFill>
                      <a:srgbClr val="FF0000"/>
                    </a:solidFill>
                  </a:tcPr>
                </a:tc>
              </a:tr>
              <a:tr h="370840">
                <a:tc>
                  <a:txBody>
                    <a:bodyPr/>
                    <a:lstStyle/>
                    <a:p>
                      <a:r>
                        <a:rPr lang="es-ES" dirty="0" smtClean="0"/>
                        <a:t>Resultado final</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r h="370840">
                <a:tc>
                  <a:txBody>
                    <a:bodyPr/>
                    <a:lstStyle/>
                    <a:p>
                      <a:r>
                        <a:rPr lang="es-ES" dirty="0" smtClean="0"/>
                        <a:t>Resultado específico</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r h="370840">
                <a:tc>
                  <a:txBody>
                    <a:bodyPr/>
                    <a:lstStyle/>
                    <a:p>
                      <a:r>
                        <a:rPr lang="es-ES" dirty="0" smtClean="0"/>
                        <a:t>Producto</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r h="370840">
                <a:tc>
                  <a:txBody>
                    <a:bodyPr/>
                    <a:lstStyle/>
                    <a:p>
                      <a:r>
                        <a:rPr lang="es-ES" dirty="0" smtClean="0"/>
                        <a:t>Actividad</a:t>
                      </a:r>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c>
                  <a:txBody>
                    <a:bodyPr/>
                    <a:lstStyle/>
                    <a:p>
                      <a:endParaRPr lang="es-ES" dirty="0"/>
                    </a:p>
                  </a:txBody>
                  <a:tcPr>
                    <a:solidFill>
                      <a:schemeClr val="bg1">
                        <a:lumMod val="95000"/>
                      </a:schemeClr>
                    </a:solidFill>
                  </a:tcPr>
                </a:tc>
              </a:tr>
            </a:tbl>
          </a:graphicData>
        </a:graphic>
      </p:graphicFrame>
    </p:spTree>
    <p:extLst>
      <p:ext uri="{BB962C8B-B14F-4D97-AF65-F5344CB8AC3E}">
        <p14:creationId xmlns:p14="http://schemas.microsoft.com/office/powerpoint/2010/main" val="257891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3960341"/>
          </a:xfrm>
          <a:noFill/>
        </p:spPr>
        <p:txBody>
          <a:bodyPr anchor="ctr" anchorCtr="0"/>
          <a:lstStyle/>
          <a:p>
            <a:pPr algn="r"/>
            <a:r>
              <a:rPr lang="es-ES" sz="4400" dirty="0" smtClean="0">
                <a:solidFill>
                  <a:schemeClr val="bg1">
                    <a:lumMod val="50000"/>
                  </a:schemeClr>
                </a:solidFill>
                <a:latin typeface="Arial" pitchFamily="34" charset="0"/>
                <a:cs typeface="Arial" pitchFamily="34" charset="0"/>
              </a:rPr>
              <a:t>Actores y equipos que participan en el diseño y ejecución de los Programas Presupuestales</a:t>
            </a: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39</a:t>
            </a:fld>
            <a:endParaRPr lang="es-ES" altLang="en-US" dirty="0">
              <a:solidFill>
                <a:srgbClr val="FFFFFF"/>
              </a:solidFill>
            </a:endParaRPr>
          </a:p>
        </p:txBody>
      </p:sp>
    </p:spTree>
    <p:extLst>
      <p:ext uri="{BB962C8B-B14F-4D97-AF65-F5344CB8AC3E}">
        <p14:creationId xmlns:p14="http://schemas.microsoft.com/office/powerpoint/2010/main" val="2588767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459" y="199925"/>
            <a:ext cx="8219256" cy="897832"/>
          </a:xfrm>
        </p:spPr>
        <p:txBody>
          <a:bodyPr/>
          <a:lstStyle/>
          <a:p>
            <a:pPr algn="l"/>
            <a:r>
              <a:rPr lang="es-ES" dirty="0" err="1" smtClean="0">
                <a:solidFill>
                  <a:schemeClr val="bg1">
                    <a:lumMod val="50000"/>
                  </a:schemeClr>
                </a:solidFill>
              </a:rPr>
              <a:t>PpR</a:t>
            </a:r>
            <a:endParaRPr lang="es-ES" dirty="0">
              <a:solidFill>
                <a:schemeClr val="bg1">
                  <a:lumMod val="50000"/>
                </a:schemeClr>
              </a:solidFill>
            </a:endParaRPr>
          </a:p>
        </p:txBody>
      </p:sp>
      <p:sp>
        <p:nvSpPr>
          <p:cNvPr id="3" name="Marcador de texto 2"/>
          <p:cNvSpPr>
            <a:spLocks noGrp="1"/>
          </p:cNvSpPr>
          <p:nvPr>
            <p:ph type="body" idx="1"/>
          </p:nvPr>
        </p:nvSpPr>
        <p:spPr>
          <a:xfrm>
            <a:off x="378459" y="836614"/>
            <a:ext cx="2962672" cy="639762"/>
          </a:xfrm>
        </p:spPr>
        <p:txBody>
          <a:bodyPr/>
          <a:lstStyle/>
          <a:p>
            <a:r>
              <a:rPr lang="es-ES" dirty="0" smtClean="0"/>
              <a:t>Centro: ciudadano</a:t>
            </a:r>
            <a:endParaRPr lang="es-ES" dirty="0"/>
          </a:p>
        </p:txBody>
      </p:sp>
      <p:sp>
        <p:nvSpPr>
          <p:cNvPr id="6" name="Marcador de contenido 5"/>
          <p:cNvSpPr>
            <a:spLocks noGrp="1"/>
          </p:cNvSpPr>
          <p:nvPr>
            <p:ph sz="quarter" idx="4"/>
          </p:nvPr>
        </p:nvSpPr>
        <p:spPr>
          <a:xfrm>
            <a:off x="1907704" y="1476377"/>
            <a:ext cx="6984776" cy="4563254"/>
          </a:xfrm>
        </p:spPr>
        <p:txBody>
          <a:bodyPr/>
          <a:lstStyle/>
          <a:p>
            <a:pPr marL="0" indent="0">
              <a:buNone/>
            </a:pPr>
            <a:r>
              <a:rPr lang="es-ES" dirty="0" smtClean="0"/>
              <a:t>¿Cuáles son sus problemas?</a:t>
            </a:r>
          </a:p>
          <a:p>
            <a:pPr marL="0" indent="0">
              <a:buNone/>
            </a:pPr>
            <a:r>
              <a:rPr lang="es-ES" dirty="0" smtClean="0"/>
              <a:t>¿Qué magnitud tienen estos problemas?</a:t>
            </a:r>
          </a:p>
          <a:p>
            <a:pPr marL="0" indent="0">
              <a:buNone/>
            </a:pPr>
            <a:r>
              <a:rPr lang="es-ES" dirty="0"/>
              <a:t>¿</a:t>
            </a:r>
            <a:r>
              <a:rPr lang="es-ES" dirty="0" smtClean="0"/>
              <a:t>Qué </a:t>
            </a:r>
            <a:r>
              <a:rPr lang="es-ES" dirty="0"/>
              <a:t>servicios provee el estado para resolverlos</a:t>
            </a:r>
            <a:r>
              <a:rPr lang="es-ES" dirty="0" smtClean="0"/>
              <a:t>?</a:t>
            </a:r>
            <a:endParaRPr lang="es-ES" dirty="0"/>
          </a:p>
          <a:p>
            <a:pPr marL="0" indent="0">
              <a:buNone/>
            </a:pPr>
            <a:r>
              <a:rPr lang="es-ES" dirty="0"/>
              <a:t>¿Está clara la cadena de los servicios hacia los resultados que valoran los ciudadanos?</a:t>
            </a:r>
          </a:p>
          <a:p>
            <a:pPr marL="0" indent="0">
              <a:buNone/>
            </a:pPr>
            <a:r>
              <a:rPr lang="es-ES" dirty="0" smtClean="0"/>
              <a:t>¿Se </a:t>
            </a:r>
            <a:r>
              <a:rPr lang="es-ES" dirty="0"/>
              <a:t>evaluar el desempeño de las entidades para proveer estos servicios?</a:t>
            </a:r>
          </a:p>
          <a:p>
            <a:pPr marL="0" indent="0">
              <a:buNone/>
            </a:pPr>
            <a:r>
              <a:rPr lang="es-ES" dirty="0" smtClean="0"/>
              <a:t>¿Se puede rendir cuentas a los ciudadanos?</a:t>
            </a:r>
          </a:p>
          <a:p>
            <a:pPr marL="0" indent="0">
              <a:buNone/>
            </a:pPr>
            <a:r>
              <a:rPr lang="es-ES" dirty="0" smtClean="0"/>
              <a:t>¿Puedo ver cómo los distintos niveles de gobierno se articulan hacia los servicios que requieren los ciudadanos?</a:t>
            </a:r>
            <a:endParaRPr lang="es-ES" dirty="0"/>
          </a:p>
          <a:p>
            <a:pPr>
              <a:buFont typeface="Wingdings" panose="05000000000000000000" pitchFamily="2" charset="2"/>
              <a:buChar char="Ø"/>
            </a:pPr>
            <a:endParaRPr lang="es-ES" dirty="0" smtClean="0"/>
          </a:p>
          <a:p>
            <a:pPr>
              <a:buFont typeface="Wingdings" panose="05000000000000000000" pitchFamily="2" charset="2"/>
              <a:buChar char="Ø"/>
            </a:pPr>
            <a:endParaRPr lang="es-ES" dirty="0" smtClean="0"/>
          </a:p>
          <a:p>
            <a:endParaRPr lang="es-ES" dirty="0"/>
          </a:p>
          <a:p>
            <a:endParaRPr lang="es-ES" dirty="0"/>
          </a:p>
        </p:txBody>
      </p:sp>
      <p:sp>
        <p:nvSpPr>
          <p:cNvPr id="7" name="Marcador de número de diapositiva 6"/>
          <p:cNvSpPr>
            <a:spLocks noGrp="1"/>
          </p:cNvSpPr>
          <p:nvPr>
            <p:ph type="sldNum" sz="quarter" idx="12"/>
          </p:nvPr>
        </p:nvSpPr>
        <p:spPr/>
        <p:txBody>
          <a:bodyPr/>
          <a:lstStyle/>
          <a:p>
            <a:pPr>
              <a:defRPr/>
            </a:pPr>
            <a:fld id="{F3CF0FDE-B3CE-4EA1-AC9A-E1464524B31F}" type="slidenum">
              <a:rPr lang="es-ES" altLang="en-US" smtClean="0"/>
              <a:pPr>
                <a:defRPr/>
              </a:pPr>
              <a:t>4</a:t>
            </a:fld>
            <a:endParaRPr lang="es-ES" altLang="en-US"/>
          </a:p>
        </p:txBody>
      </p:sp>
      <p:pic>
        <p:nvPicPr>
          <p:cNvPr id="8" name="Marcador de conteni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618" y="2420888"/>
            <a:ext cx="1128464" cy="1656184"/>
          </a:xfrm>
          <a:prstGeom prst="rect">
            <a:avLst/>
          </a:prstGeom>
          <a:noFill/>
          <a:ln w="9525">
            <a:noFill/>
            <a:miter lim="800000"/>
            <a:headEnd/>
            <a:tailEnd/>
          </a:ln>
        </p:spPr>
      </p:pic>
    </p:spTree>
    <p:extLst>
      <p:ext uri="{BB962C8B-B14F-4D97-AF65-F5344CB8AC3E}">
        <p14:creationId xmlns:p14="http://schemas.microsoft.com/office/powerpoint/2010/main" val="80434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60648"/>
            <a:ext cx="8229600" cy="950354"/>
          </a:xfrm>
        </p:spPr>
        <p:txBody>
          <a:bodyPr/>
          <a:lstStyle/>
          <a:p>
            <a:r>
              <a:rPr lang="es-MX" dirty="0" smtClean="0">
                <a:solidFill>
                  <a:schemeClr val="bg2"/>
                </a:solidFill>
              </a:rPr>
              <a:t>Actores y equipos</a:t>
            </a:r>
            <a:endParaRPr lang="es-ES" dirty="0">
              <a:solidFill>
                <a:schemeClr val="bg2"/>
              </a:solidFill>
            </a:endParaRPr>
          </a:p>
        </p:txBody>
      </p:sp>
      <p:sp>
        <p:nvSpPr>
          <p:cNvPr id="3" name="2 CuadroTexto"/>
          <p:cNvSpPr txBox="1"/>
          <p:nvPr/>
        </p:nvSpPr>
        <p:spPr>
          <a:xfrm>
            <a:off x="256768" y="1484784"/>
            <a:ext cx="8643998" cy="4401205"/>
          </a:xfrm>
          <a:prstGeom prst="rect">
            <a:avLst/>
          </a:prstGeom>
          <a:noFill/>
        </p:spPr>
        <p:txBody>
          <a:bodyPr wrap="square" rtlCol="0">
            <a:spAutoFit/>
          </a:bodyPr>
          <a:lstStyle/>
          <a:p>
            <a:pPr lvl="0"/>
            <a:r>
              <a:rPr lang="es-ES" sz="2000" b="1" dirty="0" smtClean="0"/>
              <a:t>La Comisión: </a:t>
            </a:r>
          </a:p>
          <a:p>
            <a:pPr lvl="0" algn="just"/>
            <a:r>
              <a:rPr lang="es-ES" sz="2000" dirty="0" smtClean="0"/>
              <a:t>Presidida por el titular del pliego del GN (rector de la política) </a:t>
            </a:r>
            <a:r>
              <a:rPr lang="es-ES" altLang="es-ES" sz="2000" dirty="0" smtClean="0">
                <a:latin typeface="Arial" panose="020B0604020202020204" pitchFamily="34" charset="0"/>
                <a:ea typeface="Times New Roman" panose="02020603050405020304" pitchFamily="18" charset="0"/>
                <a:cs typeface="Arial" panose="020B0604020202020204" pitchFamily="34" charset="0"/>
              </a:rPr>
              <a:t>y esta integrada por:</a:t>
            </a:r>
          </a:p>
          <a:p>
            <a:pPr lvl="0" algn="just"/>
            <a:endParaRPr lang="es-ES" sz="2000" dirty="0" smtClean="0"/>
          </a:p>
          <a:p>
            <a:pPr algn="just">
              <a:buFont typeface="Arial" pitchFamily="34" charset="0"/>
              <a:buChar char="•"/>
            </a:pPr>
            <a:r>
              <a:rPr lang="es-ES" sz="2000" dirty="0" smtClean="0"/>
              <a:t> El jefe de la Oficina de Planificación y Presupuesto, o el que haga sus veces.</a:t>
            </a:r>
          </a:p>
          <a:p>
            <a:pPr lvl="0" algn="just">
              <a:buFont typeface="Arial" pitchFamily="34" charset="0"/>
              <a:buChar char="•"/>
            </a:pPr>
            <a:r>
              <a:rPr lang="es-ES" sz="2000" dirty="0" smtClean="0"/>
              <a:t> El jefe de la Oficina General de Administración, o el que haga sus veces.</a:t>
            </a:r>
          </a:p>
          <a:p>
            <a:pPr lvl="0" algn="just">
              <a:buFont typeface="Arial" pitchFamily="34" charset="0"/>
              <a:buChar char="•"/>
            </a:pPr>
            <a:r>
              <a:rPr lang="es-ES" sz="2000" dirty="0" smtClean="0"/>
              <a:t> El jefe de la Oficina de Infraestructura, o el que haga sus veces.</a:t>
            </a:r>
          </a:p>
          <a:p>
            <a:pPr lvl="0" algn="just">
              <a:buFont typeface="Arial" pitchFamily="34" charset="0"/>
              <a:buChar char="•"/>
            </a:pPr>
            <a:r>
              <a:rPr lang="es-ES" sz="2000" dirty="0" smtClean="0"/>
              <a:t> El jefe de la Oficina de Programación e Inversiones, o el que haga sus veces.</a:t>
            </a:r>
          </a:p>
          <a:p>
            <a:pPr lvl="0" algn="just">
              <a:buFont typeface="Arial" pitchFamily="34" charset="0"/>
              <a:buChar char="•"/>
            </a:pPr>
            <a:r>
              <a:rPr lang="es-ES" sz="2000" dirty="0" smtClean="0"/>
              <a:t> Los jefes de las oficinas de Investigación, Seguimiento, Evaluación y/o Estadística, o el que haga sus veces.</a:t>
            </a:r>
          </a:p>
          <a:p>
            <a:pPr lvl="0" algn="just">
              <a:buFont typeface="Arial" pitchFamily="34" charset="0"/>
              <a:buChar char="•"/>
            </a:pPr>
            <a:r>
              <a:rPr lang="es-ES" sz="2000" dirty="0" smtClean="0"/>
              <a:t>Los representantes de las unidades técnicas encargadas de la implementación de su diseño y su ejecución, según corresponda.</a:t>
            </a:r>
            <a:endParaRPr lang="es-ES" sz="2000" dirty="0"/>
          </a:p>
        </p:txBody>
      </p:sp>
    </p:spTree>
    <p:extLst>
      <p:ext uri="{BB962C8B-B14F-4D97-AF65-F5344CB8AC3E}">
        <p14:creationId xmlns:p14="http://schemas.microsoft.com/office/powerpoint/2010/main" val="155628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2738"/>
            <a:ext cx="8229600" cy="950354"/>
          </a:xfrm>
        </p:spPr>
        <p:txBody>
          <a:bodyPr/>
          <a:lstStyle/>
          <a:p>
            <a:r>
              <a:rPr lang="es-MX" dirty="0" smtClean="0">
                <a:solidFill>
                  <a:schemeClr val="bg2"/>
                </a:solidFill>
              </a:rPr>
              <a:t>Actores y equipos</a:t>
            </a:r>
            <a:endParaRPr lang="es-ES" dirty="0">
              <a:solidFill>
                <a:schemeClr val="bg2"/>
              </a:solidFill>
            </a:endParaRPr>
          </a:p>
        </p:txBody>
      </p:sp>
      <p:sp>
        <p:nvSpPr>
          <p:cNvPr id="3" name="2 CuadroTexto"/>
          <p:cNvSpPr txBox="1"/>
          <p:nvPr/>
        </p:nvSpPr>
        <p:spPr>
          <a:xfrm>
            <a:off x="285720" y="1196752"/>
            <a:ext cx="8572560" cy="4524315"/>
          </a:xfrm>
          <a:prstGeom prst="rect">
            <a:avLst/>
          </a:prstGeom>
          <a:noFill/>
        </p:spPr>
        <p:txBody>
          <a:bodyPr wrap="square" rtlCol="0">
            <a:spAutoFit/>
          </a:bodyPr>
          <a:lstStyle/>
          <a:p>
            <a:pPr lvl="0"/>
            <a:r>
              <a:rPr lang="es-ES" sz="2400" b="1" dirty="0" smtClean="0"/>
              <a:t>Equipo Técnico: </a:t>
            </a:r>
          </a:p>
          <a:p>
            <a:pPr lvl="0" algn="just"/>
            <a:r>
              <a:rPr lang="es-ES" sz="2400" dirty="0" smtClean="0"/>
              <a:t>Se encarga de elaborar el diseño de la propuesta de PP, sustentar su proyecto de presupuesto, implementarlo y evaluarlo.</a:t>
            </a:r>
          </a:p>
          <a:p>
            <a:pPr lvl="0" algn="just"/>
            <a:endParaRPr lang="es-ES" sz="2400" dirty="0" smtClean="0"/>
          </a:p>
          <a:p>
            <a:pPr lvl="0" algn="just"/>
            <a:r>
              <a:rPr lang="es-ES" sz="2400" dirty="0" smtClean="0"/>
              <a:t>En los Equipos Técnicos deberán participar los responsables directos de los servicios que presta(n) la(s) entidad(es) o a quien estos designen bajo responsabilidad del Titular de la entidad, los especialistas de las áreas de investigación, seguimiento, evaluación y/o estadística de la(s) entidad(es) así como representantes de las áreas de planeamiento y de presupuesto de dicha entidad.</a:t>
            </a:r>
          </a:p>
        </p:txBody>
      </p:sp>
    </p:spTree>
    <p:extLst>
      <p:ext uri="{BB962C8B-B14F-4D97-AF65-F5344CB8AC3E}">
        <p14:creationId xmlns:p14="http://schemas.microsoft.com/office/powerpoint/2010/main" val="161422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88641"/>
            <a:ext cx="8229600" cy="864096"/>
          </a:xfrm>
        </p:spPr>
        <p:txBody>
          <a:bodyPr/>
          <a:lstStyle/>
          <a:p>
            <a:r>
              <a:rPr lang="es-MX" dirty="0" smtClean="0">
                <a:solidFill>
                  <a:schemeClr val="bg2"/>
                </a:solidFill>
              </a:rPr>
              <a:t>Actores y equipos</a:t>
            </a:r>
            <a:endParaRPr lang="es-ES" dirty="0">
              <a:solidFill>
                <a:schemeClr val="bg2"/>
              </a:solidFill>
            </a:endParaRPr>
          </a:p>
        </p:txBody>
      </p:sp>
      <p:sp>
        <p:nvSpPr>
          <p:cNvPr id="3" name="2 CuadroTexto"/>
          <p:cNvSpPr txBox="1"/>
          <p:nvPr/>
        </p:nvSpPr>
        <p:spPr>
          <a:xfrm>
            <a:off x="440035" y="1628800"/>
            <a:ext cx="8572560" cy="3970318"/>
          </a:xfrm>
          <a:prstGeom prst="rect">
            <a:avLst/>
          </a:prstGeom>
          <a:noFill/>
        </p:spPr>
        <p:txBody>
          <a:bodyPr wrap="square" rtlCol="0">
            <a:spAutoFit/>
          </a:bodyPr>
          <a:lstStyle/>
          <a:p>
            <a:pPr lvl="0" algn="just"/>
            <a:r>
              <a:rPr lang="es-ES" sz="2800" b="1" dirty="0" smtClean="0"/>
              <a:t>Responsable del Programa Presupuestal:</a:t>
            </a:r>
          </a:p>
          <a:p>
            <a:pPr lvl="0" algn="just"/>
            <a:r>
              <a:rPr lang="es-ES" sz="2800" b="1" dirty="0" smtClean="0"/>
              <a:t> </a:t>
            </a:r>
          </a:p>
          <a:p>
            <a:pPr lvl="0" algn="just"/>
            <a:r>
              <a:rPr lang="es-ES" sz="2800" dirty="0" smtClean="0"/>
              <a:t>Conforme al artículo 82° de la Ley N° 28411, Ley General del Sistema Nacional de Presupuesto, el responsable del PP es el titular de la entidad que tiene a cargo la identificación, diseño y logro de los resultados esperados.</a:t>
            </a:r>
          </a:p>
          <a:p>
            <a:r>
              <a:rPr lang="es-ES" sz="2800" dirty="0" smtClean="0"/>
              <a:t> </a:t>
            </a:r>
          </a:p>
          <a:p>
            <a:endParaRPr lang="es-ES" sz="2800" dirty="0"/>
          </a:p>
        </p:txBody>
      </p:sp>
    </p:spTree>
    <p:extLst>
      <p:ext uri="{BB962C8B-B14F-4D97-AF65-F5344CB8AC3E}">
        <p14:creationId xmlns:p14="http://schemas.microsoft.com/office/powerpoint/2010/main" val="395870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675378"/>
            <a:ext cx="8429684" cy="2677656"/>
          </a:xfrm>
          <a:prstGeom prst="rect">
            <a:avLst/>
          </a:prstGeom>
          <a:noFill/>
        </p:spPr>
        <p:txBody>
          <a:bodyPr wrap="square" rtlCol="0">
            <a:spAutoFit/>
          </a:bodyPr>
          <a:lstStyle/>
          <a:p>
            <a:pPr lvl="0" algn="just"/>
            <a:r>
              <a:rPr lang="es-ES" sz="2800" b="1" dirty="0" smtClean="0"/>
              <a:t>Responsable Técnico del Programa Presupuestal</a:t>
            </a:r>
          </a:p>
          <a:p>
            <a:pPr lvl="0" algn="just"/>
            <a:endParaRPr lang="es-ES" sz="2800" b="1" dirty="0"/>
          </a:p>
          <a:p>
            <a:pPr lvl="0" algn="just"/>
            <a:r>
              <a:rPr lang="es-ES" sz="2800" dirty="0" smtClean="0"/>
              <a:t>Es designado por el titular de la entidad y responsable de liderar el Equipo Técnico de diseño del PP. </a:t>
            </a:r>
            <a:endParaRPr lang="es-ES" sz="2800" dirty="0"/>
          </a:p>
        </p:txBody>
      </p:sp>
      <p:sp>
        <p:nvSpPr>
          <p:cNvPr id="3" name="Rectangle 2"/>
          <p:cNvSpPr>
            <a:spLocks noGrp="1" noChangeArrowheads="1"/>
          </p:cNvSpPr>
          <p:nvPr>
            <p:ph type="title"/>
          </p:nvPr>
        </p:nvSpPr>
        <p:spPr>
          <a:xfrm>
            <a:off x="385762" y="260648"/>
            <a:ext cx="8229600" cy="958839"/>
          </a:xfrm>
        </p:spPr>
        <p:txBody>
          <a:bodyPr/>
          <a:lstStyle/>
          <a:p>
            <a:r>
              <a:rPr lang="es-MX" dirty="0" smtClean="0">
                <a:solidFill>
                  <a:schemeClr val="bg2"/>
                </a:solidFill>
              </a:rPr>
              <a:t>Actores y equipos</a:t>
            </a:r>
            <a:endParaRPr lang="es-ES" dirty="0">
              <a:solidFill>
                <a:schemeClr val="bg2"/>
              </a:solidFill>
            </a:endParaRPr>
          </a:p>
        </p:txBody>
      </p:sp>
    </p:spTree>
    <p:extLst>
      <p:ext uri="{BB962C8B-B14F-4D97-AF65-F5344CB8AC3E}">
        <p14:creationId xmlns:p14="http://schemas.microsoft.com/office/powerpoint/2010/main" val="173469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921" y="188640"/>
            <a:ext cx="8229600" cy="868958"/>
          </a:xfrm>
        </p:spPr>
        <p:txBody>
          <a:bodyPr/>
          <a:lstStyle/>
          <a:p>
            <a:r>
              <a:rPr lang="es-MX" dirty="0" smtClean="0">
                <a:solidFill>
                  <a:schemeClr val="bg2"/>
                </a:solidFill>
              </a:rPr>
              <a:t>Actores y equipos</a:t>
            </a:r>
            <a:endParaRPr lang="es-PE" dirty="0"/>
          </a:p>
        </p:txBody>
      </p:sp>
      <p:sp>
        <p:nvSpPr>
          <p:cNvPr id="3" name="2 Marcador de contenido"/>
          <p:cNvSpPr>
            <a:spLocks noGrp="1"/>
          </p:cNvSpPr>
          <p:nvPr>
            <p:ph idx="1"/>
          </p:nvPr>
        </p:nvSpPr>
        <p:spPr>
          <a:xfrm>
            <a:off x="457200" y="1700808"/>
            <a:ext cx="8229600" cy="3384376"/>
          </a:xfrm>
        </p:spPr>
        <p:txBody>
          <a:bodyPr/>
          <a:lstStyle/>
          <a:p>
            <a:pPr marL="0" indent="0" algn="just">
              <a:buNone/>
            </a:pPr>
            <a:r>
              <a:rPr lang="es-PE" sz="2800" b="1" dirty="0" smtClean="0"/>
              <a:t>Coordinador de Seguimiento y Evaluación del PP:</a:t>
            </a:r>
          </a:p>
          <a:p>
            <a:pPr marL="0" indent="0" algn="just">
              <a:buNone/>
            </a:pPr>
            <a:endParaRPr lang="es-PE" sz="2800" b="1" dirty="0"/>
          </a:p>
          <a:p>
            <a:pPr marL="0" indent="0" algn="just">
              <a:buNone/>
            </a:pPr>
            <a:r>
              <a:rPr lang="es-PE" sz="2800" dirty="0" smtClean="0"/>
              <a:t>Es designado por el titular de la entidad que tiene a cargo el PP mediante Resolución y participa en el Equipo Técnico en las distintas fases del proceso presupuestario. </a:t>
            </a:r>
          </a:p>
        </p:txBody>
      </p:sp>
    </p:spTree>
    <p:extLst>
      <p:ext uri="{BB962C8B-B14F-4D97-AF65-F5344CB8AC3E}">
        <p14:creationId xmlns:p14="http://schemas.microsoft.com/office/powerpoint/2010/main" val="294330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19256" cy="940966"/>
          </a:xfrm>
        </p:spPr>
        <p:txBody>
          <a:bodyPr/>
          <a:lstStyle/>
          <a:p>
            <a:r>
              <a:rPr lang="es-MX" b="1" dirty="0" smtClean="0">
                <a:solidFill>
                  <a:schemeClr val="bg2"/>
                </a:solidFill>
              </a:rPr>
              <a:t>Actores y equipos</a:t>
            </a:r>
            <a:endParaRPr lang="es-PE" dirty="0"/>
          </a:p>
        </p:txBody>
      </p:sp>
      <p:sp>
        <p:nvSpPr>
          <p:cNvPr id="3" name="2 Marcador de contenido"/>
          <p:cNvSpPr>
            <a:spLocks noGrp="1"/>
          </p:cNvSpPr>
          <p:nvPr>
            <p:ph idx="1"/>
          </p:nvPr>
        </p:nvSpPr>
        <p:spPr>
          <a:xfrm>
            <a:off x="457200" y="1484785"/>
            <a:ext cx="8229600" cy="2880319"/>
          </a:xfrm>
        </p:spPr>
        <p:txBody>
          <a:bodyPr/>
          <a:lstStyle/>
          <a:p>
            <a:pPr algn="just">
              <a:buNone/>
            </a:pPr>
            <a:r>
              <a:rPr lang="es-ES" sz="2800" b="1" dirty="0" smtClean="0"/>
              <a:t>Coordinador Territorial:</a:t>
            </a:r>
          </a:p>
          <a:p>
            <a:pPr algn="just">
              <a:buNone/>
            </a:pPr>
            <a:endParaRPr lang="es-ES" sz="2800" b="1" dirty="0"/>
          </a:p>
          <a:p>
            <a:pPr marL="0" indent="0" algn="just">
              <a:buNone/>
            </a:pPr>
            <a:r>
              <a:rPr lang="es-ES" sz="2800" dirty="0" smtClean="0"/>
              <a:t>Es un miembro del Equipo Técnico, responsable de la articulación territorial del Programa Presupuestal entre los tres niveles de gobierno: Nacional, Regional y Local.</a:t>
            </a:r>
          </a:p>
        </p:txBody>
      </p:sp>
    </p:spTree>
    <p:extLst>
      <p:ext uri="{BB962C8B-B14F-4D97-AF65-F5344CB8AC3E}">
        <p14:creationId xmlns:p14="http://schemas.microsoft.com/office/powerpoint/2010/main" val="138291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3960341"/>
          </a:xfrm>
          <a:noFill/>
        </p:spPr>
        <p:txBody>
          <a:bodyPr anchor="ctr" anchorCtr="0"/>
          <a:lstStyle/>
          <a:p>
            <a:pPr algn="r"/>
            <a:r>
              <a:rPr lang="es-ES" sz="4400" dirty="0" smtClean="0">
                <a:solidFill>
                  <a:schemeClr val="bg1">
                    <a:lumMod val="50000"/>
                  </a:schemeClr>
                </a:solidFill>
                <a:latin typeface="Arial" pitchFamily="34" charset="0"/>
                <a:cs typeface="Arial" pitchFamily="34" charset="0"/>
              </a:rPr>
              <a:t>Plan de Trabajo de Articulación Territorial</a:t>
            </a:r>
            <a:endParaRPr lang="es-ES" sz="4400" dirty="0" smtClean="0">
              <a:solidFill>
                <a:schemeClr val="bg1">
                  <a:lumMod val="50000"/>
                </a:schemeClr>
              </a:solidFill>
              <a:latin typeface="Arial" pitchFamily="34" charset="0"/>
              <a:cs typeface="Arial" pitchFamily="34" charset="0"/>
            </a:endParaRP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46</a:t>
            </a:fld>
            <a:endParaRPr lang="es-ES" altLang="en-US" dirty="0">
              <a:solidFill>
                <a:srgbClr val="FFFFFF"/>
              </a:solidFill>
            </a:endParaRPr>
          </a:p>
        </p:txBody>
      </p:sp>
    </p:spTree>
    <p:extLst>
      <p:ext uri="{BB962C8B-B14F-4D97-AF65-F5344CB8AC3E}">
        <p14:creationId xmlns:p14="http://schemas.microsoft.com/office/powerpoint/2010/main" val="4099263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dirty="0"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47</a:t>
            </a:fld>
            <a:endParaRPr lang="es-ES" altLang="en-US" dirty="0" smtClean="0"/>
          </a:p>
        </p:txBody>
      </p:sp>
      <p:sp>
        <p:nvSpPr>
          <p:cNvPr id="47107" name="Rectangle 2"/>
          <p:cNvSpPr>
            <a:spLocks noGrp="1" noChangeArrowheads="1"/>
          </p:cNvSpPr>
          <p:nvPr>
            <p:ph type="title"/>
          </p:nvPr>
        </p:nvSpPr>
        <p:spPr>
          <a:xfrm>
            <a:off x="398208" y="260649"/>
            <a:ext cx="8229600" cy="576064"/>
          </a:xfrm>
        </p:spPr>
        <p:txBody>
          <a:bodyPr/>
          <a:lstStyle/>
          <a:p>
            <a:pPr eaLnBrk="1" hangingPunct="1"/>
            <a:r>
              <a:rPr lang="es-MX" sz="3000" dirty="0" smtClean="0"/>
              <a:t>La Articulación territorial de los </a:t>
            </a:r>
            <a:r>
              <a:rPr lang="es-MX" sz="3000" dirty="0" smtClean="0"/>
              <a:t>PP</a:t>
            </a:r>
            <a:endParaRPr lang="es-ES" sz="3000" dirty="0" smtClean="0"/>
          </a:p>
        </p:txBody>
      </p:sp>
      <p:sp>
        <p:nvSpPr>
          <p:cNvPr id="47108" name="Rectangle 3"/>
          <p:cNvSpPr>
            <a:spLocks noGrp="1" noChangeArrowheads="1"/>
          </p:cNvSpPr>
          <p:nvPr>
            <p:ph type="body" idx="1"/>
          </p:nvPr>
        </p:nvSpPr>
        <p:spPr>
          <a:xfrm>
            <a:off x="398208" y="1126916"/>
            <a:ext cx="8229600" cy="4750356"/>
          </a:xfrm>
        </p:spPr>
        <p:txBody>
          <a:bodyPr/>
          <a:lstStyle/>
          <a:p>
            <a:pPr algn="just" eaLnBrk="1" hangingPunct="1"/>
            <a:r>
              <a:rPr lang="es-PE" sz="2200" dirty="0"/>
              <a:t>S</a:t>
            </a:r>
            <a:r>
              <a:rPr lang="es-PE" sz="2200" dirty="0" smtClean="0"/>
              <a:t>e </a:t>
            </a:r>
            <a:r>
              <a:rPr lang="es-PE" sz="2200" dirty="0"/>
              <a:t>define como la acción integrada de dos o más entidades de distinto nivel de gobierno en las fases del proceso presupuestario asociadas a un PP</a:t>
            </a:r>
            <a:r>
              <a:rPr lang="es-PE" sz="2200" dirty="0" smtClean="0"/>
              <a:t>.</a:t>
            </a:r>
            <a:endParaRPr lang="es-MX" sz="2200" dirty="0" smtClean="0"/>
          </a:p>
          <a:p>
            <a:pPr algn="just" eaLnBrk="1" hangingPunct="1"/>
            <a:endParaRPr lang="es-MX" sz="2200" dirty="0" smtClean="0"/>
          </a:p>
          <a:p>
            <a:pPr algn="just" eaLnBrk="1" hangingPunct="1"/>
            <a:r>
              <a:rPr lang="es-PE" sz="2200" dirty="0"/>
              <a:t>Los PP, como unidad de programación de los recursos públicos, reflejan una articulación vertical al incluir a los diferentes niveles de gobierno, según sus competencias, como responsables directos de la provisión de productos o de la ejecución de actividades dentro de un producto de un </a:t>
            </a:r>
            <a:r>
              <a:rPr lang="es-PE" sz="2200" dirty="0" smtClean="0"/>
              <a:t>PP.</a:t>
            </a:r>
          </a:p>
          <a:p>
            <a:pPr marL="0" indent="0" algn="just" eaLnBrk="1" hangingPunct="1">
              <a:buNone/>
            </a:pPr>
            <a:endParaRPr lang="es-MX" sz="2200" dirty="0"/>
          </a:p>
          <a:p>
            <a:pPr algn="just" eaLnBrk="1" hangingPunct="1"/>
            <a:r>
              <a:rPr lang="es-PE" sz="2200" dirty="0" smtClean="0"/>
              <a:t>El </a:t>
            </a:r>
            <a:r>
              <a:rPr lang="es-PE" sz="2200" dirty="0"/>
              <a:t>responsable de la identificación, diseño y remisión del Anexo Nº 2 “Contenidos mínimos de un Programa Presupuestal” es el Gobierno Nacional.</a:t>
            </a:r>
            <a:endParaRPr lang="es-MX" sz="2200" dirty="0" smtClean="0"/>
          </a:p>
        </p:txBody>
      </p:sp>
    </p:spTree>
    <p:extLst>
      <p:ext uri="{BB962C8B-B14F-4D97-AF65-F5344CB8AC3E}">
        <p14:creationId xmlns:p14="http://schemas.microsoft.com/office/powerpoint/2010/main" val="4190104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p:spPr>
        <p:txBody>
          <a:bodyPr/>
          <a:lstStyle/>
          <a:p>
            <a:r>
              <a:rPr lang="es-ES" altLang="en-US" dirty="0" smtClean="0"/>
              <a:t>Programas Presupuestales</a:t>
            </a:r>
          </a:p>
        </p:txBody>
      </p:sp>
      <p:sp>
        <p:nvSpPr>
          <p:cNvPr id="47106" name="5 Marcador de número de diapositiva"/>
          <p:cNvSpPr>
            <a:spLocks noGrp="1"/>
          </p:cNvSpPr>
          <p:nvPr>
            <p:ph type="sldNum" sz="quarter" idx="12"/>
          </p:nvPr>
        </p:nvSpPr>
        <p:spPr>
          <a:noFill/>
        </p:spPr>
        <p:txBody>
          <a:bodyPr/>
          <a:lstStyle/>
          <a:p>
            <a:fld id="{DE14FC03-79E4-4885-80D8-0E585F22DBE2}" type="slidenum">
              <a:rPr lang="es-ES" altLang="en-US" smtClean="0"/>
              <a:pPr/>
              <a:t>48</a:t>
            </a:fld>
            <a:endParaRPr lang="es-ES" altLang="en-US" dirty="0" smtClean="0"/>
          </a:p>
        </p:txBody>
      </p:sp>
      <p:sp>
        <p:nvSpPr>
          <p:cNvPr id="47108" name="Rectangle 3"/>
          <p:cNvSpPr>
            <a:spLocks noGrp="1" noChangeArrowheads="1"/>
          </p:cNvSpPr>
          <p:nvPr>
            <p:ph type="body" idx="1"/>
          </p:nvPr>
        </p:nvSpPr>
        <p:spPr>
          <a:xfrm>
            <a:off x="457200" y="1430244"/>
            <a:ext cx="8229600" cy="5078412"/>
          </a:xfrm>
        </p:spPr>
        <p:txBody>
          <a:bodyPr/>
          <a:lstStyle/>
          <a:p>
            <a:pPr algn="just" eaLnBrk="1" hangingPunct="1"/>
            <a:r>
              <a:rPr lang="es-ES" sz="2400" dirty="0" smtClean="0"/>
              <a:t>Los </a:t>
            </a:r>
            <a:r>
              <a:rPr lang="es-ES" sz="2400" dirty="0"/>
              <a:t>procedimientos para la articulación territorial de los PP en las distintas fases del proceso presupuestario se establecen en el </a:t>
            </a:r>
            <a:r>
              <a:rPr lang="es-ES" sz="2400" b="1" dirty="0"/>
              <a:t>Anexo N° 5</a:t>
            </a:r>
            <a:r>
              <a:rPr lang="es-ES" sz="2400" dirty="0"/>
              <a:t> “Plan de trabajo de articulación territorial del PP</a:t>
            </a:r>
            <a:r>
              <a:rPr lang="es-ES" sz="2400" dirty="0" smtClean="0"/>
              <a:t>”.</a:t>
            </a:r>
          </a:p>
          <a:p>
            <a:pPr marL="0" indent="0" algn="just" eaLnBrk="1" hangingPunct="1">
              <a:buNone/>
            </a:pPr>
            <a:endParaRPr lang="es-ES" sz="2400" dirty="0" smtClean="0"/>
          </a:p>
          <a:p>
            <a:pPr algn="just" eaLnBrk="1" hangingPunct="1"/>
            <a:r>
              <a:rPr lang="es-ES" sz="2400" dirty="0" smtClean="0"/>
              <a:t>Dichos procedimientos </a:t>
            </a:r>
            <a:r>
              <a:rPr lang="es-ES" sz="2400" dirty="0"/>
              <a:t>son de obligatorio cumplimiento para las entidades responsables de los PP </a:t>
            </a:r>
            <a:r>
              <a:rPr lang="es-ES" sz="2400" dirty="0" smtClean="0"/>
              <a:t>articulados territorialmente, </a:t>
            </a:r>
            <a:r>
              <a:rPr lang="es-ES" sz="2400" dirty="0"/>
              <a:t>así </a:t>
            </a:r>
            <a:r>
              <a:rPr lang="es-ES" sz="2400" dirty="0" smtClean="0"/>
              <a:t>como, </a:t>
            </a:r>
            <a:r>
              <a:rPr lang="es-ES" sz="2400" dirty="0"/>
              <a:t>para los Gobiernos Regionales y Locales que participen de dichos PP</a:t>
            </a:r>
            <a:r>
              <a:rPr lang="es-ES" sz="2400" dirty="0" smtClean="0"/>
              <a:t>.</a:t>
            </a:r>
            <a:endParaRPr lang="es-MX" sz="2200" dirty="0"/>
          </a:p>
        </p:txBody>
      </p:sp>
      <p:sp>
        <p:nvSpPr>
          <p:cNvPr id="8" name="Rectangle 2"/>
          <p:cNvSpPr>
            <a:spLocks noGrp="1" noChangeArrowheads="1"/>
          </p:cNvSpPr>
          <p:nvPr>
            <p:ph type="title"/>
          </p:nvPr>
        </p:nvSpPr>
        <p:spPr>
          <a:xfrm>
            <a:off x="398208" y="260649"/>
            <a:ext cx="8229600" cy="576064"/>
          </a:xfrm>
        </p:spPr>
        <p:txBody>
          <a:bodyPr/>
          <a:lstStyle/>
          <a:p>
            <a:pPr eaLnBrk="1" hangingPunct="1"/>
            <a:r>
              <a:rPr lang="es-MX" sz="3000" dirty="0" smtClean="0"/>
              <a:t>La Articulación territorial de los </a:t>
            </a:r>
            <a:r>
              <a:rPr lang="es-MX" sz="3000" dirty="0" smtClean="0"/>
              <a:t>PP</a:t>
            </a:r>
            <a:endParaRPr lang="es-ES" sz="3000" dirty="0" smtClean="0"/>
          </a:p>
        </p:txBody>
      </p:sp>
    </p:spTree>
    <p:extLst>
      <p:ext uri="{BB962C8B-B14F-4D97-AF65-F5344CB8AC3E}">
        <p14:creationId xmlns:p14="http://schemas.microsoft.com/office/powerpoint/2010/main" val="3908746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9532"/>
            <a:ext cx="8229600" cy="1012974"/>
          </a:xfrm>
        </p:spPr>
        <p:txBody>
          <a:bodyPr/>
          <a:lstStyle/>
          <a:p>
            <a:r>
              <a:rPr lang="es-PE" sz="3200" dirty="0" smtClean="0">
                <a:solidFill>
                  <a:schemeClr val="bg2"/>
                </a:solidFill>
              </a:rPr>
              <a:t>Actores en el diseño e implementación de los PP</a:t>
            </a:r>
            <a:endParaRPr lang="es-PE" sz="3200" dirty="0">
              <a:solidFill>
                <a:schemeClr val="bg2"/>
              </a:solidFill>
            </a:endParaRPr>
          </a:p>
        </p:txBody>
      </p:sp>
      <p:graphicFrame>
        <p:nvGraphicFramePr>
          <p:cNvPr id="8" name="7 Marcador de contenido"/>
          <p:cNvGraphicFramePr>
            <a:graphicFrameLocks noGrp="1"/>
          </p:cNvGraphicFramePr>
          <p:nvPr>
            <p:ph idx="1"/>
            <p:extLst/>
          </p:nvPr>
        </p:nvGraphicFramePr>
        <p:xfrm>
          <a:off x="467544" y="1729576"/>
          <a:ext cx="8229599" cy="4363720"/>
        </p:xfrm>
        <a:graphic>
          <a:graphicData uri="http://schemas.openxmlformats.org/drawingml/2006/table">
            <a:tbl>
              <a:tblPr firstRow="1" bandRow="1">
                <a:tableStyleId>{1E171933-4619-4E11-9A3F-F7608DF75F80}</a:tableStyleId>
              </a:tblPr>
              <a:tblGrid>
                <a:gridCol w="1328718"/>
                <a:gridCol w="1285884"/>
                <a:gridCol w="1071570"/>
                <a:gridCol w="1016456"/>
                <a:gridCol w="1175657"/>
                <a:gridCol w="1175657"/>
                <a:gridCol w="1175657"/>
              </a:tblGrid>
              <a:tr h="370840">
                <a:tc>
                  <a:txBody>
                    <a:bodyPr/>
                    <a:lstStyle/>
                    <a:p>
                      <a:r>
                        <a:rPr lang="es-PE" dirty="0" smtClean="0"/>
                        <a:t>Fase</a:t>
                      </a:r>
                      <a:endParaRPr lang="es-PE" dirty="0"/>
                    </a:p>
                  </a:txBody>
                  <a:tcPr/>
                </a:tc>
                <a:tc>
                  <a:txBody>
                    <a:bodyPr/>
                    <a:lstStyle/>
                    <a:p>
                      <a:r>
                        <a:rPr lang="es-PE" dirty="0" smtClean="0"/>
                        <a:t>Etapa</a:t>
                      </a:r>
                      <a:endParaRPr lang="es-PE" dirty="0"/>
                    </a:p>
                  </a:txBody>
                  <a:tcPr/>
                </a:tc>
                <a:tc gridSpan="3">
                  <a:txBody>
                    <a:bodyPr/>
                    <a:lstStyle/>
                    <a:p>
                      <a:pPr algn="ctr"/>
                      <a:r>
                        <a:rPr lang="es-PE" dirty="0" smtClean="0"/>
                        <a:t>Gobierno</a:t>
                      </a:r>
                      <a:r>
                        <a:rPr lang="es-PE" baseline="0" dirty="0" smtClean="0"/>
                        <a:t> Nacional</a:t>
                      </a:r>
                      <a:endParaRPr lang="es-PE" dirty="0"/>
                    </a:p>
                  </a:txBody>
                  <a:tcPr/>
                </a:tc>
                <a:tc hMerge="1">
                  <a:txBody>
                    <a:bodyPr/>
                    <a:lstStyle/>
                    <a:p>
                      <a:endParaRPr lang="es-PE" dirty="0"/>
                    </a:p>
                  </a:txBody>
                  <a:tcPr/>
                </a:tc>
                <a:tc hMerge="1">
                  <a:txBody>
                    <a:bodyPr/>
                    <a:lstStyle/>
                    <a:p>
                      <a:endParaRPr lang="es-PE" dirty="0"/>
                    </a:p>
                  </a:txBody>
                  <a:tcPr/>
                </a:tc>
                <a:tc>
                  <a:txBody>
                    <a:bodyPr/>
                    <a:lstStyle/>
                    <a:p>
                      <a:r>
                        <a:rPr lang="es-PE" dirty="0" smtClean="0"/>
                        <a:t>GR</a:t>
                      </a:r>
                      <a:endParaRPr lang="es-PE" dirty="0"/>
                    </a:p>
                  </a:txBody>
                  <a:tcPr/>
                </a:tc>
                <a:tc>
                  <a:txBody>
                    <a:bodyPr/>
                    <a:lstStyle/>
                    <a:p>
                      <a:r>
                        <a:rPr lang="es-PE" dirty="0" smtClean="0"/>
                        <a:t>GL</a:t>
                      </a:r>
                      <a:endParaRPr lang="es-PE" dirty="0"/>
                    </a:p>
                  </a:txBody>
                  <a:tcPr/>
                </a:tc>
              </a:tr>
              <a:tr h="370840">
                <a:tc>
                  <a:txBody>
                    <a:bodyPr/>
                    <a:lstStyle/>
                    <a:p>
                      <a:pPr algn="ctr"/>
                      <a:endParaRPr lang="es-PE" sz="1400" dirty="0"/>
                    </a:p>
                  </a:txBody>
                  <a:tcPr/>
                </a:tc>
                <a:tc>
                  <a:txBody>
                    <a:bodyPr/>
                    <a:lstStyle/>
                    <a:p>
                      <a:pPr algn="ctr"/>
                      <a:endParaRPr lang="es-PE" sz="1400" dirty="0"/>
                    </a:p>
                  </a:txBody>
                  <a:tcPr/>
                </a:tc>
                <a:tc>
                  <a:txBody>
                    <a:bodyPr/>
                    <a:lstStyle/>
                    <a:p>
                      <a:pPr algn="ctr"/>
                      <a:r>
                        <a:rPr lang="es-PE" sz="1400" dirty="0" smtClean="0"/>
                        <a:t>Comisión</a:t>
                      </a:r>
                      <a:endParaRPr lang="es-PE" sz="1400" dirty="0"/>
                    </a:p>
                  </a:txBody>
                  <a:tcPr/>
                </a:tc>
                <a:tc>
                  <a:txBody>
                    <a:bodyPr/>
                    <a:lstStyle/>
                    <a:p>
                      <a:pPr algn="ctr"/>
                      <a:r>
                        <a:rPr lang="es-PE" sz="1400" dirty="0" smtClean="0"/>
                        <a:t>Equipo Técnico</a:t>
                      </a:r>
                      <a:endParaRPr lang="es-PE" sz="1400" dirty="0"/>
                    </a:p>
                  </a:txBody>
                  <a:tcPr/>
                </a:tc>
                <a:tc>
                  <a:txBody>
                    <a:bodyPr/>
                    <a:lstStyle/>
                    <a:p>
                      <a:pPr algn="ctr"/>
                      <a:r>
                        <a:rPr lang="es-PE" sz="1400" dirty="0" smtClean="0"/>
                        <a:t>Coordinador Territorial</a:t>
                      </a:r>
                      <a:endParaRPr lang="es-PE" sz="1400" dirty="0"/>
                    </a:p>
                  </a:txBody>
                  <a:tcPr/>
                </a:tc>
                <a:tc>
                  <a:txBody>
                    <a:bodyPr/>
                    <a:lstStyle/>
                    <a:p>
                      <a:pPr algn="ctr"/>
                      <a:r>
                        <a:rPr lang="es-PE" sz="1400" dirty="0" smtClean="0"/>
                        <a:t>Equipo – Coordinador</a:t>
                      </a:r>
                      <a:r>
                        <a:rPr lang="es-PE" sz="1400" baseline="0" dirty="0" smtClean="0"/>
                        <a:t> Regional</a:t>
                      </a:r>
                      <a:endParaRPr lang="es-PE" sz="1400" dirty="0"/>
                    </a:p>
                  </a:txBody>
                  <a:tcPr/>
                </a:tc>
                <a:tc>
                  <a:txBody>
                    <a:bodyPr/>
                    <a:lstStyle/>
                    <a:p>
                      <a:pPr algn="ctr"/>
                      <a:r>
                        <a:rPr lang="es-PE" sz="1400" dirty="0" smtClean="0"/>
                        <a:t>Coordinador Local</a:t>
                      </a:r>
                      <a:endParaRPr lang="es-PE" sz="1400" dirty="0"/>
                    </a:p>
                  </a:txBody>
                  <a:tcPr/>
                </a:tc>
              </a:tr>
              <a:tr h="370840">
                <a:tc>
                  <a:txBody>
                    <a:bodyPr/>
                    <a:lstStyle/>
                    <a:p>
                      <a:r>
                        <a:rPr lang="es-PE" sz="1400" dirty="0" smtClean="0"/>
                        <a:t>Programación</a:t>
                      </a:r>
                      <a:endParaRPr lang="es-PE" sz="1400" dirty="0"/>
                    </a:p>
                  </a:txBody>
                  <a:tcPr/>
                </a:tc>
                <a:tc>
                  <a:txBody>
                    <a:bodyPr/>
                    <a:lstStyle/>
                    <a:p>
                      <a:r>
                        <a:rPr lang="es-PE" sz="1400" dirty="0" smtClean="0"/>
                        <a:t>Diagnóstico</a:t>
                      </a:r>
                      <a:endParaRPr lang="es-PE" sz="1400" dirty="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Información</a:t>
                      </a:r>
                      <a:endParaRPr lang="es-PE" sz="1400" dirty="0"/>
                    </a:p>
                  </a:txBody>
                  <a:tcPr/>
                </a:tc>
                <a:tc>
                  <a:txBody>
                    <a:bodyPr/>
                    <a:lstStyle/>
                    <a:p>
                      <a:pPr algn="ctr"/>
                      <a:r>
                        <a:rPr lang="es-PE" sz="1400" dirty="0" smtClean="0"/>
                        <a:t>Información</a:t>
                      </a:r>
                      <a:endParaRPr lang="es-PE" sz="1400" dirty="0"/>
                    </a:p>
                  </a:txBody>
                  <a:tcPr/>
                </a:tc>
              </a:tr>
              <a:tr h="370840">
                <a:tc>
                  <a:txBody>
                    <a:bodyPr/>
                    <a:lstStyle/>
                    <a:p>
                      <a:endParaRPr lang="es-PE" sz="1400" dirty="0"/>
                    </a:p>
                  </a:txBody>
                  <a:tcPr/>
                </a:tc>
                <a:tc>
                  <a:txBody>
                    <a:bodyPr/>
                    <a:lstStyle/>
                    <a:p>
                      <a:r>
                        <a:rPr lang="es-PE" sz="1400" dirty="0" smtClean="0"/>
                        <a:t>Contenidos</a:t>
                      </a:r>
                      <a:endParaRPr lang="es-PE" sz="1400" dirty="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Valida</a:t>
                      </a:r>
                      <a:endParaRPr lang="es-PE" sz="1400" dirty="0"/>
                    </a:p>
                  </a:txBody>
                  <a:tcPr/>
                </a:tc>
                <a:tc>
                  <a:txBody>
                    <a:bodyPr/>
                    <a:lstStyle/>
                    <a:p>
                      <a:pPr algn="ctr"/>
                      <a:r>
                        <a:rPr lang="es-PE" sz="1400" dirty="0" smtClean="0"/>
                        <a:t>Valida</a:t>
                      </a:r>
                      <a:endParaRPr lang="es-PE" sz="1400" dirty="0"/>
                    </a:p>
                  </a:txBody>
                  <a:tcPr/>
                </a:tc>
              </a:tr>
              <a:tr h="370840">
                <a:tc>
                  <a:txBody>
                    <a:bodyPr/>
                    <a:lstStyle/>
                    <a:p>
                      <a:endParaRPr lang="es-PE" sz="1400" dirty="0"/>
                    </a:p>
                  </a:txBody>
                  <a:tcPr/>
                </a:tc>
                <a:tc>
                  <a:txBody>
                    <a:bodyPr/>
                    <a:lstStyle/>
                    <a:p>
                      <a:r>
                        <a:rPr lang="es-PE" sz="1400" dirty="0" smtClean="0"/>
                        <a:t>Matriz Lógica</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endParaRPr lang="es-PE" sz="1400" dirty="0"/>
                    </a:p>
                  </a:txBody>
                  <a:tcPr/>
                </a:tc>
                <a:tc>
                  <a:txBody>
                    <a:bodyPr/>
                    <a:lstStyle/>
                    <a:p>
                      <a:pPr algn="ctr"/>
                      <a:endParaRPr lang="es-PE" sz="1400" dirty="0"/>
                    </a:p>
                  </a:txBody>
                  <a:tcPr/>
                </a:tc>
              </a:tr>
              <a:tr h="370840">
                <a:tc>
                  <a:txBody>
                    <a:bodyPr/>
                    <a:lstStyle/>
                    <a:p>
                      <a:endParaRPr lang="es-PE" sz="1400" dirty="0"/>
                    </a:p>
                  </a:txBody>
                  <a:tcPr/>
                </a:tc>
                <a:tc>
                  <a:txBody>
                    <a:bodyPr/>
                    <a:lstStyle/>
                    <a:p>
                      <a:r>
                        <a:rPr lang="es-PE" sz="1400" dirty="0" err="1" smtClean="0"/>
                        <a:t>Prog</a:t>
                      </a:r>
                      <a:r>
                        <a:rPr lang="es-PE" sz="1400" dirty="0" smtClean="0"/>
                        <a:t>. Física y Financiera</a:t>
                      </a:r>
                      <a:endParaRPr lang="es-PE" sz="1400" dirty="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Programan</a:t>
                      </a:r>
                      <a:endParaRPr lang="es-PE" sz="1400" dirty="0"/>
                    </a:p>
                  </a:txBody>
                  <a:tcPr/>
                </a:tc>
                <a:tc>
                  <a:txBody>
                    <a:bodyPr/>
                    <a:lstStyle/>
                    <a:p>
                      <a:pPr algn="ctr"/>
                      <a:r>
                        <a:rPr lang="es-PE" sz="1400" dirty="0" smtClean="0"/>
                        <a:t>Programan</a:t>
                      </a:r>
                      <a:endParaRPr lang="es-PE" sz="1400" dirty="0"/>
                    </a:p>
                  </a:txBody>
                  <a:tcPr/>
                </a:tc>
              </a:tr>
              <a:tr h="370840">
                <a:tc>
                  <a:txBody>
                    <a:bodyPr/>
                    <a:lstStyle/>
                    <a:p>
                      <a:endParaRPr lang="es-PE" sz="1400" dirty="0"/>
                    </a:p>
                  </a:txBody>
                  <a:tcPr/>
                </a:tc>
                <a:tc>
                  <a:txBody>
                    <a:bodyPr/>
                    <a:lstStyle/>
                    <a:p>
                      <a:r>
                        <a:rPr lang="es-PE" sz="1400" dirty="0" smtClean="0"/>
                        <a:t>Evaluación y Seguimiento</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r h="370840">
                <a:tc>
                  <a:txBody>
                    <a:bodyPr/>
                    <a:lstStyle/>
                    <a:p>
                      <a:r>
                        <a:rPr lang="es-PE" sz="1400" dirty="0" smtClean="0"/>
                        <a:t>Formulación</a:t>
                      </a:r>
                      <a:endParaRPr lang="es-PE" sz="1400" dirty="0"/>
                    </a:p>
                  </a:txBody>
                  <a:tcPr/>
                </a:tc>
                <a:tc>
                  <a:txBody>
                    <a:bodyPr/>
                    <a:lstStyle/>
                    <a:p>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r h="370840">
                <a:tc>
                  <a:txBody>
                    <a:bodyPr/>
                    <a:lstStyle/>
                    <a:p>
                      <a:r>
                        <a:rPr lang="es-PE" sz="1400" dirty="0" smtClean="0"/>
                        <a:t>Ejecución</a:t>
                      </a:r>
                      <a:endParaRPr lang="es-PE" sz="1400" dirty="0"/>
                    </a:p>
                  </a:txBody>
                  <a:tcPr/>
                </a:tc>
                <a:tc>
                  <a:txBody>
                    <a:bodyPr/>
                    <a:lstStyle/>
                    <a:p>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r h="370840">
                <a:tc>
                  <a:txBody>
                    <a:bodyPr/>
                    <a:lstStyle/>
                    <a:p>
                      <a:r>
                        <a:rPr lang="es-PE" sz="1400" dirty="0" smtClean="0"/>
                        <a:t>Evaluación</a:t>
                      </a:r>
                      <a:endParaRPr lang="es-PE" sz="1400" dirty="0"/>
                    </a:p>
                  </a:txBody>
                  <a:tcPr/>
                </a:tc>
                <a:tc>
                  <a:txBody>
                    <a:bodyPr/>
                    <a:lstStyle/>
                    <a:p>
                      <a:endParaRPr lang="es-PE" sz="1400"/>
                    </a:p>
                  </a:txBody>
                  <a:tcPr/>
                </a:tc>
                <a:tc>
                  <a:txBody>
                    <a:bodyPr/>
                    <a:lstStyle/>
                    <a:p>
                      <a:pPr algn="ct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c>
                  <a:txBody>
                    <a:bodyPr/>
                    <a:lstStyle/>
                    <a:p>
                      <a:pPr algn="ctr"/>
                      <a:r>
                        <a:rPr lang="es-PE" sz="1400" dirty="0" smtClean="0"/>
                        <a:t>X</a:t>
                      </a:r>
                      <a:endParaRPr lang="es-PE" sz="1400" dirty="0"/>
                    </a:p>
                  </a:txBody>
                  <a:tcPr/>
                </a:tc>
              </a:tr>
            </a:tbl>
          </a:graphicData>
        </a:graphic>
      </p:graphicFrame>
    </p:spTree>
    <p:extLst>
      <p:ext uri="{BB962C8B-B14F-4D97-AF65-F5344CB8AC3E}">
        <p14:creationId xmlns:p14="http://schemas.microsoft.com/office/powerpoint/2010/main" val="1389976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41313"/>
            <a:ext cx="8229600" cy="1143000"/>
          </a:xfrm>
        </p:spPr>
        <p:txBody>
          <a:bodyPr/>
          <a:lstStyle/>
          <a:p>
            <a:pPr marL="342900" indent="-342900" eaLnBrk="1" hangingPunct="1">
              <a:defRPr/>
            </a:pPr>
            <a:r>
              <a:rPr lang="es-ES" sz="4000" b="1" dirty="0" smtClean="0">
                <a:solidFill>
                  <a:schemeClr val="tx1"/>
                </a:solidFill>
                <a:latin typeface="+mn-lt"/>
                <a:cs typeface="Arial" charset="0"/>
              </a:rPr>
              <a:t>Enfoque del </a:t>
            </a:r>
            <a:r>
              <a:rPr lang="es-ES" sz="4000" b="1" dirty="0" err="1" smtClean="0">
                <a:solidFill>
                  <a:schemeClr val="tx1"/>
                </a:solidFill>
                <a:latin typeface="+mn-lt"/>
                <a:cs typeface="Arial" charset="0"/>
              </a:rPr>
              <a:t>PpR</a:t>
            </a:r>
            <a:endParaRPr lang="es-ES" sz="4000" b="1" dirty="0" smtClean="0">
              <a:solidFill>
                <a:schemeClr val="tx1"/>
              </a:solidFill>
              <a:latin typeface="+mn-lt"/>
              <a:cs typeface="Arial" charset="0"/>
            </a:endParaRPr>
          </a:p>
        </p:txBody>
      </p:sp>
      <p:sp>
        <p:nvSpPr>
          <p:cNvPr id="17411" name="Slide Number Placeholder 3"/>
          <p:cNvSpPr>
            <a:spLocks noGrp="1"/>
          </p:cNvSpPr>
          <p:nvPr>
            <p:ph type="sldNum" sz="quarter" idx="10"/>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fld id="{C05F7050-5FB0-4B43-81CF-A1715A604331}" type="slidenum">
              <a:rPr lang="es-ES" altLang="es-PE" sz="1200" smtClean="0">
                <a:solidFill>
                  <a:srgbClr val="898989"/>
                </a:solidFill>
                <a:latin typeface="Tahoma" panose="020B0604030504040204" pitchFamily="34" charset="0"/>
                <a:ea typeface="ＭＳ Ｐゴシック" panose="020B0600070205080204" pitchFamily="34" charset="-128"/>
              </a:rPr>
              <a:pPr algn="ctr"/>
              <a:t>5</a:t>
            </a:fld>
            <a:endParaRPr lang="es-ES" altLang="es-PE" sz="1200" smtClean="0">
              <a:solidFill>
                <a:srgbClr val="898989"/>
              </a:solidFill>
              <a:latin typeface="Tahoma" panose="020B0604030504040204" pitchFamily="34" charset="0"/>
              <a:ea typeface="ＭＳ Ｐゴシック" panose="020B0600070205080204" pitchFamily="34" charset="-128"/>
            </a:endParaRPr>
          </a:p>
        </p:txBody>
      </p:sp>
      <p:sp>
        <p:nvSpPr>
          <p:cNvPr id="17412" name="_s3082"/>
          <p:cNvSpPr>
            <a:spLocks noChangeArrowheads="1"/>
          </p:cNvSpPr>
          <p:nvPr/>
        </p:nvSpPr>
        <p:spPr bwMode="auto">
          <a:xfrm>
            <a:off x="1524000" y="2181225"/>
            <a:ext cx="2076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eaLnBrk="1" hangingPunct="1"/>
            <a:endParaRPr lang="es-ES" altLang="es-PE" sz="1600">
              <a:latin typeface="Tahoma" panose="020B0604030504040204" pitchFamily="34" charset="0"/>
              <a:ea typeface="ＭＳ Ｐゴシック" panose="020B0600070205080204" pitchFamily="34" charset="-128"/>
            </a:endParaRPr>
          </a:p>
        </p:txBody>
      </p:sp>
      <p:sp>
        <p:nvSpPr>
          <p:cNvPr id="17413" name="_s3083"/>
          <p:cNvSpPr>
            <a:spLocks noChangeArrowheads="1"/>
          </p:cNvSpPr>
          <p:nvPr/>
        </p:nvSpPr>
        <p:spPr bwMode="auto">
          <a:xfrm>
            <a:off x="5543550" y="2181225"/>
            <a:ext cx="21526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eaLnBrk="1" hangingPunct="1"/>
            <a:endParaRPr lang="es-ES" altLang="es-PE" sz="1600">
              <a:latin typeface="Tahoma" panose="020B0604030504040204" pitchFamily="34" charset="0"/>
              <a:ea typeface="ＭＳ Ｐゴシック" panose="020B0600070205080204" pitchFamily="34" charset="-128"/>
            </a:endParaRPr>
          </a:p>
        </p:txBody>
      </p:sp>
      <p:sp>
        <p:nvSpPr>
          <p:cNvPr id="17414" name="_s3084"/>
          <p:cNvSpPr>
            <a:spLocks noChangeArrowheads="1"/>
          </p:cNvSpPr>
          <p:nvPr/>
        </p:nvSpPr>
        <p:spPr bwMode="auto">
          <a:xfrm>
            <a:off x="3733800" y="5095875"/>
            <a:ext cx="1701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eaLnBrk="1" hangingPunct="1"/>
            <a:endParaRPr lang="es-ES" altLang="es-PE" sz="1600">
              <a:latin typeface="Tahoma" panose="020B0604030504040204" pitchFamily="34" charset="0"/>
              <a:ea typeface="ＭＳ Ｐゴシック" panose="020B0600070205080204" pitchFamily="34" charset="-128"/>
            </a:endParaRPr>
          </a:p>
        </p:txBody>
      </p:sp>
      <p:sp>
        <p:nvSpPr>
          <p:cNvPr id="10247" name="Rectangle 2"/>
          <p:cNvSpPr>
            <a:spLocks noChangeArrowheads="1"/>
          </p:cNvSpPr>
          <p:nvPr/>
        </p:nvSpPr>
        <p:spPr bwMode="auto">
          <a:xfrm>
            <a:off x="395288" y="1268413"/>
            <a:ext cx="8389937"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indent="-342900" algn="just">
              <a:spcBef>
                <a:spcPts val="0"/>
              </a:spcBef>
              <a:buClr>
                <a:schemeClr val="bg2"/>
              </a:buClr>
              <a:buSzPct val="65000"/>
              <a:buFont typeface="Wingdings" pitchFamily="2" charset="2"/>
              <a:buNone/>
              <a:defRPr/>
            </a:pPr>
            <a:r>
              <a:rPr lang="es-ES" altLang="es-PE" dirty="0" smtClean="0">
                <a:latin typeface="+mn-lt"/>
                <a:ea typeface="+mn-ea"/>
                <a:cs typeface="+mn-cs"/>
              </a:rPr>
              <a:t>El modelo del </a:t>
            </a:r>
            <a:r>
              <a:rPr lang="es-ES" altLang="es-PE" dirty="0" err="1">
                <a:latin typeface="+mn-lt"/>
                <a:ea typeface="+mn-ea"/>
                <a:cs typeface="+mn-cs"/>
              </a:rPr>
              <a:t>PpR</a:t>
            </a:r>
            <a:r>
              <a:rPr lang="es-ES" altLang="es-PE" dirty="0">
                <a:latin typeface="+mn-lt"/>
                <a:ea typeface="+mn-ea"/>
                <a:cs typeface="+mn-cs"/>
              </a:rPr>
              <a:t> busca:</a:t>
            </a:r>
          </a:p>
          <a:p>
            <a:pPr indent="-342900" algn="just">
              <a:spcBef>
                <a:spcPts val="0"/>
              </a:spcBef>
              <a:buClr>
                <a:schemeClr val="bg2"/>
              </a:buClr>
              <a:buSzPct val="65000"/>
              <a:buFont typeface="Wingdings" pitchFamily="2" charset="2"/>
              <a:buChar char="•"/>
              <a:defRPr/>
            </a:pPr>
            <a:endParaRPr lang="es-ES" altLang="es-PE" dirty="0">
              <a:latin typeface="+mn-lt"/>
              <a:ea typeface="+mn-ea"/>
              <a:cs typeface="+mn-cs"/>
            </a:endParaRPr>
          </a:p>
          <a:p>
            <a:pPr marL="342900" indent="-342900">
              <a:spcBef>
                <a:spcPct val="20000"/>
              </a:spcBef>
              <a:buClr>
                <a:schemeClr val="bg2"/>
              </a:buClr>
              <a:buSzPct val="65000"/>
              <a:buFont typeface="Wingdings" pitchFamily="2" charset="2"/>
              <a:buChar char="n"/>
              <a:defRPr/>
            </a:pPr>
            <a:r>
              <a:rPr lang="es-ES" altLang="es-PE" dirty="0">
                <a:latin typeface="+mn-lt"/>
                <a:ea typeface="+mn-ea"/>
                <a:cs typeface="+mn-cs"/>
              </a:rPr>
              <a:t> Información sistemática sobre objetivos y resultados.</a:t>
            </a:r>
          </a:p>
          <a:p>
            <a:pPr marL="342900" indent="-342900">
              <a:spcBef>
                <a:spcPct val="20000"/>
              </a:spcBef>
              <a:buClr>
                <a:schemeClr val="bg2"/>
              </a:buClr>
              <a:buSzPct val="65000"/>
              <a:buFont typeface="Wingdings" pitchFamily="2" charset="2"/>
              <a:buChar char="n"/>
              <a:defRPr/>
            </a:pPr>
            <a:r>
              <a:rPr lang="es-ES" altLang="es-PE" dirty="0">
                <a:latin typeface="+mn-lt"/>
                <a:ea typeface="+mn-ea"/>
                <a:cs typeface="+mn-cs"/>
              </a:rPr>
              <a:t> El Proceso presupuestario use la información </a:t>
            </a:r>
            <a:r>
              <a:rPr lang="es-ES" altLang="es-PE" dirty="0" smtClean="0">
                <a:latin typeface="+mn-lt"/>
                <a:ea typeface="+mn-ea"/>
                <a:cs typeface="+mn-cs"/>
              </a:rPr>
              <a:t>de desempeño.</a:t>
            </a:r>
            <a:endParaRPr lang="es-ES" altLang="es-PE" dirty="0">
              <a:latin typeface="+mn-lt"/>
              <a:ea typeface="+mn-ea"/>
              <a:cs typeface="+mn-cs"/>
            </a:endParaRPr>
          </a:p>
          <a:p>
            <a:pPr indent="-342900" algn="just">
              <a:spcBef>
                <a:spcPts val="0"/>
              </a:spcBef>
              <a:buClr>
                <a:schemeClr val="bg2"/>
              </a:buClr>
              <a:buSzPct val="65000"/>
              <a:buFont typeface="Wingdings" pitchFamily="2" charset="2"/>
              <a:buNone/>
              <a:defRPr/>
            </a:pPr>
            <a:endParaRPr lang="es-ES" altLang="es-PE" dirty="0">
              <a:latin typeface="+mn-lt"/>
              <a:ea typeface="+mn-ea"/>
              <a:cs typeface="+mn-cs"/>
            </a:endParaRPr>
          </a:p>
          <a:p>
            <a:pPr eaLnBrk="1" hangingPunct="1">
              <a:defRPr/>
            </a:pPr>
            <a:r>
              <a:rPr lang="es-ES" altLang="es-PE" dirty="0">
                <a:cs typeface="+mn-cs"/>
              </a:rPr>
              <a:t>Sus objetivos principalmente son:</a:t>
            </a:r>
          </a:p>
          <a:p>
            <a:pPr eaLnBrk="1" hangingPunct="1">
              <a:defRPr/>
            </a:pPr>
            <a:endParaRPr lang="es-ES" altLang="es-PE" dirty="0">
              <a:cs typeface="+mn-cs"/>
            </a:endParaRPr>
          </a:p>
          <a:p>
            <a:pPr marL="342900" indent="-342900">
              <a:spcBef>
                <a:spcPct val="20000"/>
              </a:spcBef>
              <a:buClr>
                <a:schemeClr val="bg2"/>
              </a:buClr>
              <a:buSzPct val="65000"/>
              <a:buFont typeface="Wingdings" pitchFamily="2" charset="2"/>
              <a:buChar char="n"/>
              <a:defRPr/>
            </a:pPr>
            <a:r>
              <a:rPr lang="es-ES" altLang="es-PE" dirty="0">
                <a:latin typeface="+mn-lt"/>
                <a:ea typeface="+mn-ea"/>
                <a:cs typeface="+mn-cs"/>
              </a:rPr>
              <a:t>Mejorar la elección de qué gasto priorizar.</a:t>
            </a:r>
          </a:p>
          <a:p>
            <a:pPr marL="342900" indent="-342900">
              <a:spcBef>
                <a:spcPct val="20000"/>
              </a:spcBef>
              <a:buClr>
                <a:schemeClr val="bg2"/>
              </a:buClr>
              <a:buSzPct val="65000"/>
              <a:buFont typeface="Wingdings" pitchFamily="2" charset="2"/>
              <a:buChar char="n"/>
              <a:defRPr/>
            </a:pPr>
            <a:r>
              <a:rPr lang="es-ES" altLang="es-PE" dirty="0">
                <a:latin typeface="+mn-lt"/>
                <a:ea typeface="+mn-ea"/>
                <a:cs typeface="+mn-cs"/>
              </a:rPr>
              <a:t>Impulsar a que los operadores gasten mas eficiente y </a:t>
            </a:r>
            <a:r>
              <a:rPr lang="es-ES" altLang="es-PE" dirty="0" smtClean="0">
                <a:latin typeface="+mn-lt"/>
                <a:ea typeface="+mn-ea"/>
                <a:cs typeface="+mn-cs"/>
              </a:rPr>
              <a:t>eficazmente.</a:t>
            </a:r>
            <a:endParaRPr lang="es-ES" altLang="es-PE" dirty="0">
              <a:latin typeface="+mn-lt"/>
              <a:ea typeface="+mn-ea"/>
              <a:cs typeface="+mn-cs"/>
            </a:endParaRPr>
          </a:p>
          <a:p>
            <a:pPr eaLnBrk="1" hangingPunct="1">
              <a:defRPr/>
            </a:pPr>
            <a:r>
              <a:rPr lang="es-ES" altLang="es-PE" dirty="0">
                <a:cs typeface="+mn-cs"/>
              </a:rPr>
              <a:t>				(Robinson &amp; </a:t>
            </a:r>
            <a:r>
              <a:rPr lang="es-ES" altLang="es-PE" dirty="0" err="1">
                <a:cs typeface="+mn-cs"/>
              </a:rPr>
              <a:t>Last</a:t>
            </a:r>
            <a:r>
              <a:rPr lang="es-ES" altLang="es-PE" dirty="0">
                <a:cs typeface="+mn-cs"/>
              </a:rPr>
              <a:t>, 2009)</a:t>
            </a:r>
          </a:p>
        </p:txBody>
      </p:sp>
    </p:spTree>
    <p:extLst>
      <p:ext uri="{BB962C8B-B14F-4D97-AF65-F5344CB8AC3E}">
        <p14:creationId xmlns:p14="http://schemas.microsoft.com/office/powerpoint/2010/main" val="640265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59460" y="190372"/>
            <a:ext cx="8443914" cy="718348"/>
          </a:xfrm>
        </p:spPr>
        <p:txBody>
          <a:bodyPr/>
          <a:lstStyle/>
          <a:p>
            <a:r>
              <a:rPr lang="es-MX" sz="3200" dirty="0" smtClean="0">
                <a:solidFill>
                  <a:schemeClr val="bg2"/>
                </a:solidFill>
              </a:rPr>
              <a:t>Actores de la Articulación Territorial de los PP</a:t>
            </a:r>
            <a:endParaRPr lang="es-ES" sz="3200" dirty="0">
              <a:solidFill>
                <a:schemeClr val="bg2"/>
              </a:solidFill>
            </a:endParaRPr>
          </a:p>
        </p:txBody>
      </p:sp>
      <p:sp>
        <p:nvSpPr>
          <p:cNvPr id="3" name="2 CuadroTexto"/>
          <p:cNvSpPr txBox="1"/>
          <p:nvPr/>
        </p:nvSpPr>
        <p:spPr>
          <a:xfrm>
            <a:off x="344712" y="1444764"/>
            <a:ext cx="8358246" cy="3754874"/>
          </a:xfrm>
          <a:prstGeom prst="rect">
            <a:avLst/>
          </a:prstGeom>
          <a:noFill/>
        </p:spPr>
        <p:txBody>
          <a:bodyPr wrap="square" rtlCol="0">
            <a:spAutoFit/>
          </a:bodyPr>
          <a:lstStyle/>
          <a:p>
            <a:pPr algn="just"/>
            <a:r>
              <a:rPr lang="es-ES" dirty="0" smtClean="0"/>
              <a:t>El </a:t>
            </a:r>
            <a:r>
              <a:rPr lang="es-ES" b="1" dirty="0" smtClean="0"/>
              <a:t>Coordinador Territorial</a:t>
            </a:r>
            <a:r>
              <a:rPr lang="es-ES" dirty="0" smtClean="0"/>
              <a:t> es un miembro del Equipo Técnico. Sus funciones son:</a:t>
            </a:r>
          </a:p>
          <a:p>
            <a:pPr algn="just"/>
            <a:endParaRPr lang="es-ES" dirty="0" smtClean="0"/>
          </a:p>
          <a:p>
            <a:pPr algn="just">
              <a:buFont typeface="Arial" pitchFamily="34" charset="0"/>
              <a:buChar char="•"/>
            </a:pPr>
            <a:r>
              <a:rPr lang="es-ES" dirty="0" smtClean="0"/>
              <a:t> Coordinar con los GR y GL que participan en el PP la implementación de los productos, actividades y proyectos con los que participan en dicho PP.</a:t>
            </a:r>
          </a:p>
          <a:p>
            <a:pPr algn="just"/>
            <a:endParaRPr lang="es-ES" dirty="0" smtClean="0"/>
          </a:p>
          <a:p>
            <a:pPr algn="just">
              <a:buFont typeface="Arial" pitchFamily="34" charset="0"/>
              <a:buChar char="•"/>
            </a:pPr>
            <a:r>
              <a:rPr lang="es-ES" dirty="0" smtClean="0"/>
              <a:t> Coordinar con los GR y GL involucrados, las metas de producción física y financieras en el marco de sus competencias.</a:t>
            </a:r>
          </a:p>
          <a:p>
            <a:pPr algn="just"/>
            <a:endParaRPr lang="es-ES" dirty="0" smtClean="0"/>
          </a:p>
          <a:p>
            <a:pPr algn="just">
              <a:buFont typeface="Arial" pitchFamily="34" charset="0"/>
              <a:buChar char="•"/>
            </a:pPr>
            <a:r>
              <a:rPr lang="es-ES" dirty="0" smtClean="0"/>
              <a:t> Colaborar con el seguimiento por parte de la entidad rectora en relación al cumplimiento de las actividades vinculadas a los productos del PP a nivel nacional.</a:t>
            </a:r>
          </a:p>
          <a:p>
            <a:pPr algn="just"/>
            <a:endParaRPr lang="es-ES" dirty="0" smtClean="0"/>
          </a:p>
          <a:p>
            <a:pPr algn="just">
              <a:buFont typeface="Arial" pitchFamily="34" charset="0"/>
              <a:buChar char="•"/>
            </a:pPr>
            <a:r>
              <a:rPr lang="es-ES" dirty="0" smtClean="0"/>
              <a:t> Proponer al responsable técnico del PP un plan de trabajo para la articulación territorial del PP, en coordinación con los GR, GL y la DGPP, según lo propuesto en el </a:t>
            </a:r>
            <a:r>
              <a:rPr lang="es-ES" b="1" dirty="0" smtClean="0"/>
              <a:t>Anexo N° 5</a:t>
            </a:r>
            <a:r>
              <a:rPr lang="es-ES" dirty="0" smtClean="0"/>
              <a:t>. </a:t>
            </a:r>
          </a:p>
        </p:txBody>
      </p:sp>
    </p:spTree>
    <p:extLst>
      <p:ext uri="{BB962C8B-B14F-4D97-AF65-F5344CB8AC3E}">
        <p14:creationId xmlns:p14="http://schemas.microsoft.com/office/powerpoint/2010/main" val="3227305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18078" y="248524"/>
            <a:ext cx="8690426" cy="785818"/>
          </a:xfrm>
        </p:spPr>
        <p:txBody>
          <a:bodyPr/>
          <a:lstStyle/>
          <a:p>
            <a:r>
              <a:rPr lang="es-MX" sz="3200" dirty="0" smtClean="0">
                <a:solidFill>
                  <a:schemeClr val="bg2"/>
                </a:solidFill>
              </a:rPr>
              <a:t>Actores de la Articulación Territorial de los PP</a:t>
            </a:r>
            <a:endParaRPr lang="es-ES" sz="3200" dirty="0">
              <a:solidFill>
                <a:schemeClr val="bg2"/>
              </a:solidFill>
            </a:endParaRPr>
          </a:p>
        </p:txBody>
      </p:sp>
      <p:sp>
        <p:nvSpPr>
          <p:cNvPr id="3" name="2 CuadroTexto"/>
          <p:cNvSpPr txBox="1"/>
          <p:nvPr/>
        </p:nvSpPr>
        <p:spPr>
          <a:xfrm>
            <a:off x="346070" y="1039793"/>
            <a:ext cx="8501122" cy="4278094"/>
          </a:xfrm>
          <a:prstGeom prst="rect">
            <a:avLst/>
          </a:prstGeom>
          <a:noFill/>
        </p:spPr>
        <p:txBody>
          <a:bodyPr wrap="square" rtlCol="0">
            <a:spAutoFit/>
          </a:bodyPr>
          <a:lstStyle/>
          <a:p>
            <a:pPr>
              <a:buFont typeface="Arial" pitchFamily="34" charset="0"/>
              <a:buChar char="•"/>
            </a:pPr>
            <a:r>
              <a:rPr lang="es-ES" dirty="0" smtClean="0"/>
              <a:t> </a:t>
            </a:r>
            <a:r>
              <a:rPr lang="es-ES" b="1" dirty="0" smtClean="0"/>
              <a:t>A nivel de los Gobiernos Regionales</a:t>
            </a:r>
            <a:r>
              <a:rPr lang="es-ES" dirty="0" smtClean="0"/>
              <a:t> (GR)</a:t>
            </a:r>
          </a:p>
          <a:p>
            <a:pPr>
              <a:buFont typeface="Arial" pitchFamily="34" charset="0"/>
              <a:buChar char="•"/>
            </a:pPr>
            <a:endParaRPr lang="es-ES" dirty="0" smtClean="0"/>
          </a:p>
          <a:p>
            <a:pPr algn="just"/>
            <a:r>
              <a:rPr lang="es-ES" dirty="0" smtClean="0"/>
              <a:t>La coordinación de los productos vinculados a los PP en los que participan dichas entidades, recaerá sobre un </a:t>
            </a:r>
            <a:r>
              <a:rPr lang="es-ES" b="1" dirty="0" smtClean="0"/>
              <a:t>equipo</a:t>
            </a:r>
            <a:r>
              <a:rPr lang="es-ES" dirty="0" smtClean="0"/>
              <a:t> liderado por el Gerente de Planificación y Presupuesto o el que haga sus veces en el pliego, al que se le denominará </a:t>
            </a:r>
            <a:r>
              <a:rPr lang="es-ES" b="1" dirty="0" smtClean="0"/>
              <a:t>Coordinador Regional</a:t>
            </a:r>
            <a:r>
              <a:rPr lang="es-ES" dirty="0" smtClean="0"/>
              <a:t>. El equipo </a:t>
            </a:r>
            <a:r>
              <a:rPr lang="es-ES" dirty="0"/>
              <a:t>estará integrado por los funcionarios a cargo de los PP de la Gerencia de Planificación y Presupuesto o la que haga sus veces en el respectivo </a:t>
            </a:r>
            <a:r>
              <a:rPr lang="es-ES" dirty="0" smtClean="0"/>
              <a:t>GR, </a:t>
            </a:r>
            <a:r>
              <a:rPr lang="es-ES" dirty="0"/>
              <a:t>por los responsables de las áreas técnicas relacionadas con dichos PP, por dos (02) representantes de las unidades ejecutoras vinculadas a la ejecución de los PP, y por el responsable de administración y logística.</a:t>
            </a:r>
          </a:p>
          <a:p>
            <a:pPr algn="just"/>
            <a:endParaRPr lang="es-ES" dirty="0" smtClean="0"/>
          </a:p>
          <a:p>
            <a:pPr algn="just">
              <a:buFont typeface="Arial" pitchFamily="34" charset="0"/>
              <a:buChar char="•"/>
            </a:pPr>
            <a:r>
              <a:rPr lang="es-ES" b="1" dirty="0" smtClean="0"/>
              <a:t> En el caso de los Gobiernos Locales;</a:t>
            </a:r>
          </a:p>
          <a:p>
            <a:pPr algn="just"/>
            <a:r>
              <a:rPr lang="es-ES" dirty="0" smtClean="0"/>
              <a:t>La coordinación de los productos vinculados a los PP en los que participan dichas entidades, recaerá en el Jefe de la Oficina de Planificación y Presupuesto o el que haga sus veces, al que se le denominará </a:t>
            </a:r>
            <a:r>
              <a:rPr lang="es-ES" b="1" dirty="0" smtClean="0"/>
              <a:t>Coordinador Local.</a:t>
            </a:r>
            <a:endParaRPr lang="es-ES" dirty="0" smtClean="0"/>
          </a:p>
          <a:p>
            <a:endParaRPr lang="es-ES" dirty="0"/>
          </a:p>
        </p:txBody>
      </p:sp>
    </p:spTree>
    <p:extLst>
      <p:ext uri="{BB962C8B-B14F-4D97-AF65-F5344CB8AC3E}">
        <p14:creationId xmlns:p14="http://schemas.microsoft.com/office/powerpoint/2010/main" val="499558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1381548"/>
            <a:ext cx="8501122" cy="4278094"/>
          </a:xfrm>
          <a:prstGeom prst="rect">
            <a:avLst/>
          </a:prstGeom>
          <a:noFill/>
        </p:spPr>
        <p:txBody>
          <a:bodyPr wrap="square" rtlCol="0">
            <a:spAutoFit/>
          </a:bodyPr>
          <a:lstStyle/>
          <a:p>
            <a:pPr algn="just"/>
            <a:r>
              <a:rPr lang="es-ES" dirty="0" smtClean="0"/>
              <a:t>El </a:t>
            </a:r>
            <a:r>
              <a:rPr lang="es-ES" b="1" dirty="0" smtClean="0"/>
              <a:t>Coordinador Regional </a:t>
            </a:r>
            <a:r>
              <a:rPr lang="es-ES" dirty="0" smtClean="0"/>
              <a:t>y el</a:t>
            </a:r>
            <a:r>
              <a:rPr lang="es-ES" b="1" dirty="0" smtClean="0"/>
              <a:t> Coordinador Local</a:t>
            </a:r>
            <a:r>
              <a:rPr lang="es-ES" dirty="0" smtClean="0"/>
              <a:t> tendrán las siguientes funciones:</a:t>
            </a:r>
          </a:p>
          <a:p>
            <a:pPr algn="just"/>
            <a:r>
              <a:rPr lang="es-ES" dirty="0" smtClean="0"/>
              <a:t> </a:t>
            </a:r>
          </a:p>
          <a:p>
            <a:pPr marL="182563" lvl="0" indent="-182563" algn="just">
              <a:buFont typeface="Arial" pitchFamily="34" charset="0"/>
              <a:buChar char="•"/>
            </a:pPr>
            <a:r>
              <a:rPr lang="es-ES" dirty="0" smtClean="0"/>
              <a:t> Realizar el seguimiento y evaluación del cumplimiento de metas de producción física y financieras del PP a su cargo, en el marco de la normatividad vigente. </a:t>
            </a:r>
          </a:p>
          <a:p>
            <a:pPr algn="just"/>
            <a:endParaRPr lang="es-ES" dirty="0" smtClean="0"/>
          </a:p>
          <a:p>
            <a:pPr marL="182563" lvl="0" indent="-182563" algn="just">
              <a:buFont typeface="Arial" pitchFamily="34" charset="0"/>
              <a:buChar char="•"/>
            </a:pPr>
            <a:r>
              <a:rPr lang="es-ES" dirty="0" smtClean="0"/>
              <a:t>Coordinar con las unidades técnicas sectoriales de la entidad (GR o GL, según corresponda), el cumplimiento de las metas de producción física y financiera de las actividades vinculadas a los productos de los PP en su ámbito.</a:t>
            </a:r>
          </a:p>
          <a:p>
            <a:pPr lvl="0" algn="just">
              <a:buFont typeface="Arial" pitchFamily="34" charset="0"/>
              <a:buChar char="•"/>
            </a:pPr>
            <a:endParaRPr lang="es-ES" dirty="0" smtClean="0"/>
          </a:p>
          <a:p>
            <a:pPr marL="182563" lvl="0" indent="-182563" algn="just">
              <a:buFont typeface="Arial" pitchFamily="34" charset="0"/>
              <a:buChar char="•"/>
            </a:pPr>
            <a:r>
              <a:rPr lang="es-ES" dirty="0" smtClean="0"/>
              <a:t>Coordinar las acciones de adecuación y validación de las estructuras de costo de los productos/actividades a su cargo en el ámbito de sus competencias, incluyendo los requerimientos de adecuación de los insumos a las realidades regionales o locales, según corresponda. </a:t>
            </a:r>
          </a:p>
          <a:p>
            <a:pPr algn="just"/>
            <a:endParaRPr lang="es-ES" dirty="0" smtClean="0"/>
          </a:p>
          <a:p>
            <a:pPr marL="182563" lvl="0" indent="-182563" algn="just">
              <a:buFont typeface="Arial" pitchFamily="34" charset="0"/>
              <a:buChar char="•"/>
            </a:pPr>
            <a:r>
              <a:rPr lang="es-ES" dirty="0" smtClean="0"/>
              <a:t> Elaborar informes semestrales y anuales sobre los avances en los productos y actividades.</a:t>
            </a:r>
          </a:p>
        </p:txBody>
      </p:sp>
      <p:sp>
        <p:nvSpPr>
          <p:cNvPr id="4" name="3 Título"/>
          <p:cNvSpPr>
            <a:spLocks noGrp="1"/>
          </p:cNvSpPr>
          <p:nvPr>
            <p:ph type="title"/>
          </p:nvPr>
        </p:nvSpPr>
        <p:spPr>
          <a:xfrm>
            <a:off x="375504" y="213274"/>
            <a:ext cx="8856984" cy="796950"/>
          </a:xfrm>
        </p:spPr>
        <p:txBody>
          <a:bodyPr/>
          <a:lstStyle/>
          <a:p>
            <a:r>
              <a:rPr lang="es-MX" sz="3200" dirty="0" smtClean="0">
                <a:solidFill>
                  <a:schemeClr val="bg2"/>
                </a:solidFill>
              </a:rPr>
              <a:t>Actores de la Articulación Territorial de los PP</a:t>
            </a:r>
            <a:endParaRPr lang="es-PE" sz="3200" dirty="0"/>
          </a:p>
        </p:txBody>
      </p:sp>
    </p:spTree>
    <p:extLst>
      <p:ext uri="{BB962C8B-B14F-4D97-AF65-F5344CB8AC3E}">
        <p14:creationId xmlns:p14="http://schemas.microsoft.com/office/powerpoint/2010/main" val="1004244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06820" y="260648"/>
            <a:ext cx="8485660" cy="792088"/>
          </a:xfrm>
        </p:spPr>
        <p:txBody>
          <a:bodyPr/>
          <a:lstStyle/>
          <a:p>
            <a:r>
              <a:rPr lang="es-MX" sz="3600" dirty="0" smtClean="0">
                <a:solidFill>
                  <a:schemeClr val="bg2"/>
                </a:solidFill>
              </a:rPr>
              <a:t>Designación del equipo técnico regional </a:t>
            </a:r>
            <a:endParaRPr lang="es-ES" sz="3600" dirty="0">
              <a:solidFill>
                <a:schemeClr val="bg2"/>
              </a:solidFill>
            </a:endParaRPr>
          </a:p>
        </p:txBody>
      </p:sp>
      <p:graphicFrame>
        <p:nvGraphicFramePr>
          <p:cNvPr id="4" name="Tabla 3"/>
          <p:cNvGraphicFramePr>
            <a:graphicFrameLocks noGrp="1"/>
          </p:cNvGraphicFramePr>
          <p:nvPr>
            <p:extLst/>
          </p:nvPr>
        </p:nvGraphicFramePr>
        <p:xfrm>
          <a:off x="405880" y="2348880"/>
          <a:ext cx="8640960" cy="2621280"/>
        </p:xfrm>
        <a:graphic>
          <a:graphicData uri="http://schemas.openxmlformats.org/drawingml/2006/table">
            <a:tbl>
              <a:tblPr firstRow="1" bandRow="1">
                <a:tableStyleId>{5C22544A-7EE6-4342-B048-85BDC9FD1C3A}</a:tableStyleId>
              </a:tblPr>
              <a:tblGrid>
                <a:gridCol w="2088232"/>
                <a:gridCol w="2520280"/>
                <a:gridCol w="1800200"/>
                <a:gridCol w="2232248"/>
              </a:tblGrid>
              <a:tr h="370840">
                <a:tc>
                  <a:txBody>
                    <a:bodyPr/>
                    <a:lstStyle/>
                    <a:p>
                      <a:r>
                        <a:rPr lang="es-ES" sz="1600" dirty="0" smtClean="0">
                          <a:solidFill>
                            <a:schemeClr val="tx1"/>
                          </a:solidFill>
                        </a:rPr>
                        <a:t>Involucrados</a:t>
                      </a:r>
                      <a:r>
                        <a:rPr lang="es-ES" sz="1600" baseline="0" dirty="0" smtClean="0">
                          <a:solidFill>
                            <a:schemeClr val="tx1"/>
                          </a:solidFill>
                        </a:rPr>
                        <a:t> en la articulación territorial </a:t>
                      </a:r>
                      <a:endParaRPr lang="es-ES" sz="1600" dirty="0">
                        <a:solidFill>
                          <a:schemeClr val="tx1"/>
                        </a:solidFill>
                      </a:endParaRPr>
                    </a:p>
                  </a:txBody>
                  <a:tcPr>
                    <a:solidFill>
                      <a:schemeClr val="tx1">
                        <a:lumMod val="50000"/>
                        <a:lumOff val="50000"/>
                      </a:schemeClr>
                    </a:solidFill>
                  </a:tcPr>
                </a:tc>
                <a:tc>
                  <a:txBody>
                    <a:bodyPr/>
                    <a:lstStyle/>
                    <a:p>
                      <a:r>
                        <a:rPr lang="es-ES" sz="1600" dirty="0" smtClean="0">
                          <a:solidFill>
                            <a:schemeClr val="tx1"/>
                          </a:solidFill>
                        </a:rPr>
                        <a:t>Funciones </a:t>
                      </a:r>
                      <a:endParaRPr lang="es-ES" sz="1600" dirty="0">
                        <a:solidFill>
                          <a:schemeClr val="tx1"/>
                        </a:solidFill>
                      </a:endParaRPr>
                    </a:p>
                  </a:txBody>
                  <a:tcPr>
                    <a:solidFill>
                      <a:schemeClr val="tx1">
                        <a:lumMod val="50000"/>
                        <a:lumOff val="50000"/>
                      </a:schemeClr>
                    </a:solidFill>
                  </a:tcPr>
                </a:tc>
                <a:tc>
                  <a:txBody>
                    <a:bodyPr/>
                    <a:lstStyle/>
                    <a:p>
                      <a:r>
                        <a:rPr lang="es-ES" sz="1600" dirty="0" smtClean="0">
                          <a:solidFill>
                            <a:schemeClr val="tx1"/>
                          </a:solidFill>
                        </a:rPr>
                        <a:t>Designación </a:t>
                      </a:r>
                      <a:endParaRPr lang="es-ES" sz="1600" dirty="0">
                        <a:solidFill>
                          <a:schemeClr val="tx1"/>
                        </a:solidFill>
                      </a:endParaRPr>
                    </a:p>
                  </a:txBody>
                  <a:tcPr>
                    <a:solidFill>
                      <a:schemeClr val="tx1">
                        <a:lumMod val="50000"/>
                        <a:lumOff val="50000"/>
                      </a:schemeClr>
                    </a:solidFill>
                  </a:tcPr>
                </a:tc>
                <a:tc>
                  <a:txBody>
                    <a:bodyPr/>
                    <a:lstStyle/>
                    <a:p>
                      <a:r>
                        <a:rPr lang="es-ES" sz="1600" dirty="0" smtClean="0">
                          <a:solidFill>
                            <a:schemeClr val="tx1"/>
                          </a:solidFill>
                        </a:rPr>
                        <a:t>Periodo para</a:t>
                      </a:r>
                    </a:p>
                    <a:p>
                      <a:r>
                        <a:rPr lang="es-ES" sz="1600" dirty="0" smtClean="0">
                          <a:solidFill>
                            <a:schemeClr val="tx1"/>
                          </a:solidFill>
                        </a:rPr>
                        <a:t>comunicar la designación </a:t>
                      </a:r>
                      <a:endParaRPr lang="es-ES" sz="1600" dirty="0">
                        <a:solidFill>
                          <a:schemeClr val="tx1"/>
                        </a:solidFill>
                      </a:endParaRPr>
                    </a:p>
                  </a:txBody>
                  <a:tcPr>
                    <a:solidFill>
                      <a:schemeClr val="tx1">
                        <a:lumMod val="50000"/>
                        <a:lumOff val="50000"/>
                      </a:schemeClr>
                    </a:solidFill>
                  </a:tcPr>
                </a:tc>
              </a:tr>
              <a:tr h="370840">
                <a:tc>
                  <a:txBody>
                    <a:bodyPr/>
                    <a:lstStyle/>
                    <a:p>
                      <a:r>
                        <a:rPr lang="es-ES" sz="1600" dirty="0" smtClean="0"/>
                        <a:t>Coordinador Regional</a:t>
                      </a:r>
                      <a:endParaRPr lang="es-ES" sz="1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Articular con los demás niveles de gobierno, en el marco de las fases del</a:t>
                      </a:r>
                      <a:r>
                        <a:rPr lang="es-ES" sz="1600" kern="1200" baseline="0" dirty="0" smtClean="0">
                          <a:solidFill>
                            <a:schemeClr val="dk1"/>
                          </a:solidFill>
                          <a:effectLst/>
                          <a:latin typeface="+mn-lt"/>
                          <a:ea typeface="+mn-ea"/>
                          <a:cs typeface="+mn-cs"/>
                        </a:rPr>
                        <a:t> proceso presupuestario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kern="1200" dirty="0" smtClean="0">
                        <a:solidFill>
                          <a:schemeClr val="dk1"/>
                        </a:solidFill>
                        <a:effectLst/>
                        <a:latin typeface="+mn-lt"/>
                        <a:ea typeface="+mn-ea"/>
                        <a:cs typeface="+mn-cs"/>
                      </a:endParaRPr>
                    </a:p>
                    <a:p>
                      <a:endParaRPr lang="es-ES" sz="1600" dirty="0"/>
                    </a:p>
                  </a:txBody>
                  <a:tcPr>
                    <a:noFill/>
                  </a:tcPr>
                </a:tc>
                <a:tc>
                  <a:txBody>
                    <a:bodyPr/>
                    <a:lstStyle/>
                    <a:p>
                      <a:r>
                        <a:rPr lang="es-ES" sz="1600" kern="1200" dirty="0" smtClean="0">
                          <a:solidFill>
                            <a:schemeClr val="dk1"/>
                          </a:solidFill>
                          <a:effectLst/>
                          <a:latin typeface="+mn-lt"/>
                          <a:ea typeface="+mn-ea"/>
                          <a:cs typeface="+mn-cs"/>
                        </a:rPr>
                        <a:t>Resolución del titular del Pliego</a:t>
                      </a:r>
                      <a:endParaRPr lang="es-ES" sz="1600" dirty="0"/>
                    </a:p>
                  </a:txBody>
                  <a:tcPr>
                    <a:noFill/>
                  </a:tcPr>
                </a:tc>
                <a:tc>
                  <a:txBody>
                    <a:bodyPr/>
                    <a:lstStyle/>
                    <a:p>
                      <a:r>
                        <a:rPr lang="es-ES" sz="1600" kern="1200" dirty="0" smtClean="0">
                          <a:solidFill>
                            <a:schemeClr val="dk1"/>
                          </a:solidFill>
                          <a:effectLst/>
                          <a:latin typeface="+mn-lt"/>
                          <a:ea typeface="+mn-ea"/>
                          <a:cs typeface="+mn-cs"/>
                        </a:rPr>
                        <a:t>Mediante </a:t>
                      </a:r>
                      <a:r>
                        <a:rPr lang="es-ES" sz="1600" kern="1200" baseline="0" dirty="0" smtClean="0">
                          <a:solidFill>
                            <a:schemeClr val="dk1"/>
                          </a:solidFill>
                          <a:effectLst/>
                          <a:latin typeface="+mn-lt"/>
                          <a:ea typeface="+mn-ea"/>
                          <a:cs typeface="+mn-cs"/>
                        </a:rPr>
                        <a:t>o</a:t>
                      </a:r>
                      <a:r>
                        <a:rPr lang="es-ES" sz="1600" kern="1200" dirty="0" smtClean="0">
                          <a:solidFill>
                            <a:schemeClr val="dk1"/>
                          </a:solidFill>
                          <a:effectLst/>
                          <a:latin typeface="+mn-lt"/>
                          <a:ea typeface="+mn-ea"/>
                          <a:cs typeface="+mn-cs"/>
                        </a:rPr>
                        <a:t>ficio del titular del pliego</a:t>
                      </a:r>
                      <a:r>
                        <a:rPr lang="es-ES" sz="1600" kern="1200" baseline="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en un plazo máximo de treinta (30) días calendario posteriores a la publicación de la Directiva</a:t>
                      </a:r>
                      <a:endParaRPr lang="es-ES" sz="1600" dirty="0"/>
                    </a:p>
                  </a:txBody>
                  <a:tcPr>
                    <a:noFill/>
                  </a:tcPr>
                </a:tc>
              </a:tr>
            </a:tbl>
          </a:graphicData>
        </a:graphic>
      </p:graphicFrame>
    </p:spTree>
    <p:extLst>
      <p:ext uri="{BB962C8B-B14F-4D97-AF65-F5344CB8AC3E}">
        <p14:creationId xmlns:p14="http://schemas.microsoft.com/office/powerpoint/2010/main" val="886439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385292" y="260648"/>
            <a:ext cx="8424936" cy="648072"/>
          </a:xfrm>
          <a:prstGeom prst="rect">
            <a:avLst/>
          </a:prstGeom>
          <a:noFill/>
          <a:ln w="9525">
            <a:noFill/>
            <a:miter lim="800000"/>
            <a:headEnd/>
            <a:tailEnd/>
          </a:ln>
        </p:spPr>
        <p:txBody>
          <a:bodyPr anchor="ctr"/>
          <a:lstStyle/>
          <a:p>
            <a:pPr>
              <a:buFont typeface="Wingdings 2" pitchFamily="18" charset="2"/>
              <a:buNone/>
            </a:pPr>
            <a:r>
              <a:rPr lang="es-PE" sz="3600" dirty="0" smtClean="0">
                <a:latin typeface="Arial"/>
                <a:cs typeface="Arial"/>
              </a:rPr>
              <a:t>Plan de trabajo de  articulación territorial</a:t>
            </a:r>
            <a:endParaRPr lang="es-PE" sz="3600" dirty="0">
              <a:latin typeface="Arial"/>
              <a:cs typeface="Arial"/>
            </a:endParaRPr>
          </a:p>
        </p:txBody>
      </p:sp>
      <p:sp>
        <p:nvSpPr>
          <p:cNvPr id="6" name="1 Título"/>
          <p:cNvSpPr txBox="1">
            <a:spLocks/>
          </p:cNvSpPr>
          <p:nvPr/>
        </p:nvSpPr>
        <p:spPr>
          <a:xfrm>
            <a:off x="356712" y="1268760"/>
            <a:ext cx="8112276" cy="1584176"/>
          </a:xfrm>
          <a:prstGeom prst="rect">
            <a:avLst/>
          </a:prstGeom>
        </p:spPr>
        <p:txBody>
          <a:bodyPr tIns="0" bIns="0" anchor="t" anchorCtr="0">
            <a:normAutofit/>
          </a:bodyPr>
          <a:lstStyle/>
          <a:p>
            <a:pPr algn="just"/>
            <a:r>
              <a:rPr lang="es-PE" sz="2400" dirty="0" smtClean="0"/>
              <a:t>Tiene por objeto establecer </a:t>
            </a:r>
            <a:r>
              <a:rPr lang="es-PE" sz="2400" dirty="0" smtClean="0"/>
              <a:t>pautas e hitos de articulación territorial de los PP que deben aplicar las entidades de los tres niveles de gobierno, según sus intervenciones en el marco de sus competencias. </a:t>
            </a:r>
          </a:p>
          <a:p>
            <a:pPr marL="355600" indent="-355600" algn="just">
              <a:buFont typeface="Arial"/>
              <a:buChar char="•"/>
            </a:pPr>
            <a:endParaRPr lang="es-PE" sz="2400" dirty="0" smtClean="0"/>
          </a:p>
          <a:p>
            <a:pPr marL="274320" indent="-274320" algn="just" fontAlgn="auto">
              <a:spcBef>
                <a:spcPts val="580"/>
              </a:spcBef>
              <a:spcAft>
                <a:spcPts val="0"/>
              </a:spcAft>
              <a:defRPr/>
            </a:pPr>
            <a:endParaRPr lang="es-ES" sz="2400" kern="1000" spc="-100" dirty="0">
              <a:latin typeface="+mj-lt"/>
              <a:ea typeface="+mj-ea"/>
              <a:cs typeface="+mj-cs"/>
            </a:endParaRPr>
          </a:p>
        </p:txBody>
      </p:sp>
      <p:pic>
        <p:nvPicPr>
          <p:cNvPr id="7" name="8 Marcador de contenido" descr="Captura.PNG"/>
          <p:cNvPicPr>
            <a:picLocks noChangeAspect="1"/>
          </p:cNvPicPr>
          <p:nvPr/>
        </p:nvPicPr>
        <p:blipFill>
          <a:blip r:embed="rId2" cstate="print"/>
          <a:srcRect l="1667"/>
          <a:stretch>
            <a:fillRect/>
          </a:stretch>
        </p:blipFill>
        <p:spPr>
          <a:xfrm>
            <a:off x="356712" y="3068960"/>
            <a:ext cx="4248472" cy="1966130"/>
          </a:xfrm>
          <a:prstGeom prst="rect">
            <a:avLst/>
          </a:prstGeom>
        </p:spPr>
      </p:pic>
      <p:pic>
        <p:nvPicPr>
          <p:cNvPr id="8" name="4 Marcador de contenido" descr="Captura1.PNG"/>
          <p:cNvPicPr>
            <a:picLocks noChangeAspect="1"/>
          </p:cNvPicPr>
          <p:nvPr/>
        </p:nvPicPr>
        <p:blipFill>
          <a:blip r:embed="rId3" cstate="print"/>
          <a:stretch>
            <a:fillRect/>
          </a:stretch>
        </p:blipFill>
        <p:spPr>
          <a:xfrm>
            <a:off x="4572000" y="4293096"/>
            <a:ext cx="4431355" cy="2079228"/>
          </a:xfrm>
          <a:prstGeom prst="rect">
            <a:avLst/>
          </a:prstGeom>
        </p:spPr>
      </p:pic>
    </p:spTree>
    <p:extLst>
      <p:ext uri="{BB962C8B-B14F-4D97-AF65-F5344CB8AC3E}">
        <p14:creationId xmlns:p14="http://schemas.microsoft.com/office/powerpoint/2010/main" val="1001760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966" y="250256"/>
            <a:ext cx="8229600" cy="796950"/>
          </a:xfrm>
        </p:spPr>
        <p:txBody>
          <a:bodyPr/>
          <a:lstStyle/>
          <a:p>
            <a:r>
              <a:rPr lang="es-PE" sz="3200" dirty="0" smtClean="0">
                <a:solidFill>
                  <a:schemeClr val="bg2"/>
                </a:solidFill>
              </a:rPr>
              <a:t>Pautas generales sobre las acciones</a:t>
            </a:r>
            <a:endParaRPr lang="es-PE" sz="3200" dirty="0">
              <a:solidFill>
                <a:schemeClr val="bg2"/>
              </a:solidFill>
            </a:endParaRPr>
          </a:p>
        </p:txBody>
      </p:sp>
      <p:sp>
        <p:nvSpPr>
          <p:cNvPr id="3" name="2 Marcador de contenido"/>
          <p:cNvSpPr>
            <a:spLocks noGrp="1"/>
          </p:cNvSpPr>
          <p:nvPr>
            <p:ph idx="1"/>
          </p:nvPr>
        </p:nvSpPr>
        <p:spPr>
          <a:xfrm>
            <a:off x="166926" y="1628800"/>
            <a:ext cx="8517632" cy="5112568"/>
          </a:xfrm>
        </p:spPr>
        <p:txBody>
          <a:bodyPr/>
          <a:lstStyle/>
          <a:p>
            <a:pPr algn="just"/>
            <a:r>
              <a:rPr lang="es-PE" sz="2200" dirty="0" smtClean="0"/>
              <a:t>Se definen acciones (10) a implementarse de manera progresiva  y secuencial. </a:t>
            </a:r>
          </a:p>
          <a:p>
            <a:pPr algn="just"/>
            <a:r>
              <a:rPr lang="es-PE" sz="2200" dirty="0" smtClean="0"/>
              <a:t>La progresividad está determinada por el estado del diseño del PP. </a:t>
            </a:r>
          </a:p>
          <a:p>
            <a:pPr algn="just"/>
            <a:r>
              <a:rPr lang="es-PE" sz="2200" dirty="0"/>
              <a:t>Se plantean </a:t>
            </a:r>
            <a:r>
              <a:rPr lang="es-PE" sz="2200" dirty="0" smtClean="0"/>
              <a:t>las condiciones previas para realizar las acciones de articulación territorial.</a:t>
            </a:r>
            <a:endParaRPr lang="es-PE" sz="2200" dirty="0"/>
          </a:p>
          <a:p>
            <a:pPr algn="just"/>
            <a:r>
              <a:rPr lang="es-PE" sz="2200" dirty="0" smtClean="0"/>
              <a:t>Las acciones de articulación son coordinadas por la DGPP. </a:t>
            </a:r>
          </a:p>
          <a:p>
            <a:pPr algn="just"/>
            <a:r>
              <a:rPr lang="es-PE" sz="2200" dirty="0" smtClean="0"/>
              <a:t>Se </a:t>
            </a:r>
            <a:r>
              <a:rPr lang="es-PE" sz="2200" dirty="0"/>
              <a:t>plantean contenidos mínimos para estas acciones, hitos, entregables y su seguimiento.</a:t>
            </a:r>
          </a:p>
          <a:p>
            <a:pPr algn="just"/>
            <a:r>
              <a:rPr lang="es-PE" sz="2200" dirty="0" smtClean="0"/>
              <a:t>Se convocará a los Responsables Técnicos y Coordinadores Territoriales para la asistencia técnica en la elaboración del plan.  </a:t>
            </a:r>
          </a:p>
          <a:p>
            <a:endParaRPr lang="es-PE" dirty="0"/>
          </a:p>
        </p:txBody>
      </p:sp>
    </p:spTree>
    <p:extLst>
      <p:ext uri="{BB962C8B-B14F-4D97-AF65-F5344CB8AC3E}">
        <p14:creationId xmlns:p14="http://schemas.microsoft.com/office/powerpoint/2010/main" val="1712983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221308138"/>
              </p:ext>
            </p:extLst>
          </p:nvPr>
        </p:nvGraphicFramePr>
        <p:xfrm>
          <a:off x="539552" y="1340768"/>
          <a:ext cx="7992888" cy="475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pPr>
              <a:defRPr/>
            </a:pPr>
            <a:fld id="{72B4CC1C-F456-4706-A318-F8CA47716BC2}" type="slidenum">
              <a:rPr lang="es-ES" altLang="en-US" smtClean="0"/>
              <a:pPr>
                <a:defRPr/>
              </a:pPr>
              <a:t>56</a:t>
            </a:fld>
            <a:endParaRPr lang="es-ES" altLang="en-US"/>
          </a:p>
        </p:txBody>
      </p:sp>
      <p:sp>
        <p:nvSpPr>
          <p:cNvPr id="41" name="1 Título"/>
          <p:cNvSpPr txBox="1">
            <a:spLocks/>
          </p:cNvSpPr>
          <p:nvPr/>
        </p:nvSpPr>
        <p:spPr bwMode="auto">
          <a:xfrm>
            <a:off x="396340" y="253720"/>
            <a:ext cx="8496944" cy="86409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Acciones del Plan de trabajo de articulación territorial</a:t>
            </a:r>
            <a:endParaRPr lang="es-MX" sz="32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407955851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6 Diagrama"/>
          <p:cNvGraphicFramePr/>
          <p:nvPr>
            <p:extLst>
              <p:ext uri="{D42A27DB-BD31-4B8C-83A1-F6EECF244321}">
                <p14:modId xmlns:p14="http://schemas.microsoft.com/office/powerpoint/2010/main" val="1828901256"/>
              </p:ext>
            </p:extLst>
          </p:nvPr>
        </p:nvGraphicFramePr>
        <p:xfrm>
          <a:off x="899592" y="4478698"/>
          <a:ext cx="7744197" cy="1480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15 Diagrama"/>
          <p:cNvGraphicFramePr/>
          <p:nvPr>
            <p:extLst>
              <p:ext uri="{D42A27DB-BD31-4B8C-83A1-F6EECF244321}">
                <p14:modId xmlns:p14="http://schemas.microsoft.com/office/powerpoint/2010/main" val="2304480629"/>
              </p:ext>
            </p:extLst>
          </p:nvPr>
        </p:nvGraphicFramePr>
        <p:xfrm>
          <a:off x="899592" y="2924944"/>
          <a:ext cx="7744197" cy="1336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1 Diagrama"/>
          <p:cNvGraphicFramePr/>
          <p:nvPr>
            <p:extLst>
              <p:ext uri="{D42A27DB-BD31-4B8C-83A1-F6EECF244321}">
                <p14:modId xmlns:p14="http://schemas.microsoft.com/office/powerpoint/2010/main" val="2099795390"/>
              </p:ext>
            </p:extLst>
          </p:nvPr>
        </p:nvGraphicFramePr>
        <p:xfrm>
          <a:off x="924272" y="1300104"/>
          <a:ext cx="7744197" cy="14088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148" name="1 Título"/>
          <p:cNvSpPr txBox="1">
            <a:spLocks/>
          </p:cNvSpPr>
          <p:nvPr/>
        </p:nvSpPr>
        <p:spPr bwMode="auto">
          <a:xfrm>
            <a:off x="383109" y="252011"/>
            <a:ext cx="6768752" cy="50405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Programación - Diseño del PP </a:t>
            </a:r>
            <a:endParaRPr lang="es-MX" sz="3200" dirty="0">
              <a:solidFill>
                <a:schemeClr val="tx1">
                  <a:lumMod val="65000"/>
                  <a:lumOff val="35000"/>
                </a:schemeClr>
              </a:solidFill>
              <a:latin typeface="Arial"/>
              <a:cs typeface="Arial"/>
            </a:endParaRPr>
          </a:p>
        </p:txBody>
      </p:sp>
      <p:pic>
        <p:nvPicPr>
          <p:cNvPr id="13" name="12 Imagen"/>
          <p:cNvPicPr/>
          <p:nvPr/>
        </p:nvPicPr>
        <p:blipFill>
          <a:blip r:embed="rId18" cstate="print"/>
          <a:srcRect l="32756" t="16304" r="31602" b="8424"/>
          <a:stretch>
            <a:fillRect/>
          </a:stretch>
        </p:blipFill>
        <p:spPr bwMode="auto">
          <a:xfrm>
            <a:off x="7298897" y="4653136"/>
            <a:ext cx="774477" cy="959172"/>
          </a:xfrm>
          <a:prstGeom prst="rect">
            <a:avLst/>
          </a:prstGeom>
          <a:noFill/>
          <a:ln w="9525">
            <a:noFill/>
            <a:miter lim="800000"/>
            <a:headEnd/>
            <a:tailEnd/>
          </a:ln>
        </p:spPr>
      </p:pic>
      <p:pic>
        <p:nvPicPr>
          <p:cNvPr id="14" name="Imagen 15"/>
          <p:cNvPicPr/>
          <p:nvPr/>
        </p:nvPicPr>
        <p:blipFill>
          <a:blip r:embed="rId19" cstate="print"/>
          <a:srcRect/>
          <a:stretch>
            <a:fillRect/>
          </a:stretch>
        </p:blipFill>
        <p:spPr bwMode="auto">
          <a:xfrm>
            <a:off x="7249104" y="1433026"/>
            <a:ext cx="883650" cy="1152128"/>
          </a:xfrm>
          <a:prstGeom prst="rect">
            <a:avLst/>
          </a:prstGeom>
          <a:noFill/>
          <a:ln w="9525">
            <a:solidFill>
              <a:schemeClr val="accent6">
                <a:lumMod val="75000"/>
              </a:schemeClr>
            </a:solidFill>
            <a:miter lim="800000"/>
            <a:headEnd/>
            <a:tailEnd/>
          </a:ln>
        </p:spPr>
      </p:pic>
      <p:pic>
        <p:nvPicPr>
          <p:cNvPr id="15" name="14 Imagen"/>
          <p:cNvPicPr/>
          <p:nvPr/>
        </p:nvPicPr>
        <p:blipFill>
          <a:blip r:embed="rId20" cstate="print"/>
          <a:srcRect l="49560" t="16695" r="27681" b="59244"/>
          <a:stretch>
            <a:fillRect/>
          </a:stretch>
        </p:blipFill>
        <p:spPr bwMode="auto">
          <a:xfrm>
            <a:off x="7239870" y="2995543"/>
            <a:ext cx="892532" cy="1080120"/>
          </a:xfrm>
          <a:prstGeom prst="rect">
            <a:avLst/>
          </a:prstGeom>
          <a:noFill/>
          <a:ln w="9525">
            <a:noFill/>
            <a:miter lim="800000"/>
            <a:headEnd/>
            <a:tailEnd/>
          </a:ln>
        </p:spPr>
      </p:pic>
    </p:spTree>
    <p:extLst>
      <p:ext uri="{BB962C8B-B14F-4D97-AF65-F5344CB8AC3E}">
        <p14:creationId xmlns:p14="http://schemas.microsoft.com/office/powerpoint/2010/main" val="2056665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6" grpId="0">
        <p:bldAsOne/>
      </p:bldGraphic>
      <p:bldGraphic spid="2"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Diagrama"/>
          <p:cNvGraphicFramePr/>
          <p:nvPr>
            <p:extLst>
              <p:ext uri="{D42A27DB-BD31-4B8C-83A1-F6EECF244321}">
                <p14:modId xmlns:p14="http://schemas.microsoft.com/office/powerpoint/2010/main" val="1421463518"/>
              </p:ext>
            </p:extLst>
          </p:nvPr>
        </p:nvGraphicFramePr>
        <p:xfrm>
          <a:off x="467544" y="4870032"/>
          <a:ext cx="8604448" cy="1336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865506454"/>
              </p:ext>
            </p:extLst>
          </p:nvPr>
        </p:nvGraphicFramePr>
        <p:xfrm>
          <a:off x="467544" y="1093516"/>
          <a:ext cx="8604448" cy="1224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15 Diagrama"/>
          <p:cNvGraphicFramePr/>
          <p:nvPr>
            <p:extLst>
              <p:ext uri="{D42A27DB-BD31-4B8C-83A1-F6EECF244321}">
                <p14:modId xmlns:p14="http://schemas.microsoft.com/office/powerpoint/2010/main" val="3786591912"/>
              </p:ext>
            </p:extLst>
          </p:nvPr>
        </p:nvGraphicFramePr>
        <p:xfrm>
          <a:off x="467544" y="2317652"/>
          <a:ext cx="8604448" cy="1224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16 Diagrama"/>
          <p:cNvGraphicFramePr/>
          <p:nvPr>
            <p:extLst>
              <p:ext uri="{D42A27DB-BD31-4B8C-83A1-F6EECF244321}">
                <p14:modId xmlns:p14="http://schemas.microsoft.com/office/powerpoint/2010/main" val="3417756569"/>
              </p:ext>
            </p:extLst>
          </p:nvPr>
        </p:nvGraphicFramePr>
        <p:xfrm>
          <a:off x="467544" y="3518363"/>
          <a:ext cx="8604448" cy="13360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 name="Picture 2"/>
          <p:cNvPicPr>
            <a:picLocks noChangeAspect="1" noChangeArrowheads="1"/>
          </p:cNvPicPr>
          <p:nvPr/>
        </p:nvPicPr>
        <p:blipFill>
          <a:blip r:embed="rId23" cstate="print"/>
          <a:srcRect l="28278" t="17640" r="28959" b="7601"/>
          <a:stretch>
            <a:fillRect/>
          </a:stretch>
        </p:blipFill>
        <p:spPr bwMode="auto">
          <a:xfrm>
            <a:off x="7345522" y="2245644"/>
            <a:ext cx="1428025" cy="2049908"/>
          </a:xfrm>
          <a:prstGeom prst="rect">
            <a:avLst/>
          </a:prstGeom>
          <a:noFill/>
          <a:ln w="9525">
            <a:noFill/>
            <a:miter lim="800000"/>
            <a:headEnd/>
            <a:tailEnd/>
          </a:ln>
        </p:spPr>
      </p:pic>
      <p:sp>
        <p:nvSpPr>
          <p:cNvPr id="8" name="1 Título"/>
          <p:cNvSpPr txBox="1">
            <a:spLocks/>
          </p:cNvSpPr>
          <p:nvPr/>
        </p:nvSpPr>
        <p:spPr bwMode="auto">
          <a:xfrm>
            <a:off x="412768" y="258916"/>
            <a:ext cx="6768752" cy="50405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Programación - Diseño del PP </a:t>
            </a:r>
            <a:endParaRPr lang="es-MX" sz="32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614173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3" grpId="0">
        <p:bldAsOne/>
      </p:bldGraphic>
      <p:bldGraphic spid="16" grpId="0">
        <p:bldAsOne/>
      </p:bldGraphic>
      <p:bldGraphic spid="17"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1 Título"/>
          <p:cNvSpPr txBox="1">
            <a:spLocks/>
          </p:cNvSpPr>
          <p:nvPr/>
        </p:nvSpPr>
        <p:spPr bwMode="auto">
          <a:xfrm>
            <a:off x="1043608" y="802020"/>
            <a:ext cx="6408712" cy="679416"/>
          </a:xfrm>
          <a:prstGeom prst="rect">
            <a:avLst/>
          </a:prstGeom>
          <a:noFill/>
          <a:ln w="9525">
            <a:noFill/>
            <a:miter lim="800000"/>
            <a:headEnd/>
            <a:tailEnd/>
          </a:ln>
        </p:spPr>
        <p:txBody>
          <a:bodyPr anchor="ctr"/>
          <a:lstStyle/>
          <a:p>
            <a:pPr algn="ctr">
              <a:buFont typeface="Wingdings 2" pitchFamily="18" charset="2"/>
              <a:buNone/>
            </a:pPr>
            <a:r>
              <a:rPr lang="es-MX" sz="3600" dirty="0" smtClean="0">
                <a:solidFill>
                  <a:schemeClr val="tx1">
                    <a:lumMod val="65000"/>
                    <a:lumOff val="35000"/>
                  </a:schemeClr>
                </a:solidFill>
                <a:latin typeface="Arial"/>
                <a:cs typeface="Arial"/>
              </a:rPr>
              <a:t> </a:t>
            </a:r>
            <a:endParaRPr lang="es-MX" sz="3600" dirty="0">
              <a:solidFill>
                <a:schemeClr val="tx1">
                  <a:lumMod val="65000"/>
                  <a:lumOff val="35000"/>
                </a:schemeClr>
              </a:solidFill>
              <a:latin typeface="Arial"/>
              <a:cs typeface="Arial"/>
            </a:endParaRPr>
          </a:p>
        </p:txBody>
      </p:sp>
      <p:sp>
        <p:nvSpPr>
          <p:cNvPr id="10" name="1 Título"/>
          <p:cNvSpPr txBox="1">
            <a:spLocks/>
          </p:cNvSpPr>
          <p:nvPr/>
        </p:nvSpPr>
        <p:spPr bwMode="auto">
          <a:xfrm>
            <a:off x="405088" y="260648"/>
            <a:ext cx="8064896" cy="499286"/>
          </a:xfrm>
          <a:prstGeom prst="rect">
            <a:avLst/>
          </a:prstGeom>
          <a:noFill/>
          <a:ln w="9525">
            <a:noFill/>
            <a:miter lim="800000"/>
            <a:headEnd/>
            <a:tailEnd/>
          </a:ln>
        </p:spPr>
        <p:txBody>
          <a:bodyPr anchor="ctr"/>
          <a:lstStyle/>
          <a:p>
            <a:pPr>
              <a:buFont typeface="Wingdings 2" pitchFamily="18" charset="2"/>
              <a:buNone/>
            </a:pPr>
            <a:r>
              <a:rPr lang="es-MX" sz="3200" dirty="0" smtClean="0">
                <a:solidFill>
                  <a:schemeClr val="tx1">
                    <a:lumMod val="65000"/>
                    <a:lumOff val="35000"/>
                  </a:schemeClr>
                </a:solidFill>
                <a:latin typeface="Arial"/>
                <a:cs typeface="Arial"/>
              </a:rPr>
              <a:t>Ejecución y Evaluación del PP    </a:t>
            </a:r>
            <a:endParaRPr lang="es-MX" sz="3200" dirty="0">
              <a:solidFill>
                <a:schemeClr val="tx1">
                  <a:lumMod val="65000"/>
                  <a:lumOff val="35000"/>
                </a:schemeClr>
              </a:solidFill>
              <a:latin typeface="Arial"/>
              <a:cs typeface="Arial"/>
            </a:endParaRPr>
          </a:p>
        </p:txBody>
      </p:sp>
      <p:sp>
        <p:nvSpPr>
          <p:cNvPr id="15" name="14 CuadroTexto"/>
          <p:cNvSpPr txBox="1"/>
          <p:nvPr/>
        </p:nvSpPr>
        <p:spPr>
          <a:xfrm>
            <a:off x="251520" y="4869160"/>
            <a:ext cx="8136904" cy="1323439"/>
          </a:xfrm>
          <a:prstGeom prst="rect">
            <a:avLst/>
          </a:prstGeom>
          <a:noFill/>
        </p:spPr>
        <p:txBody>
          <a:bodyPr wrap="square" rtlCol="0">
            <a:spAutoFit/>
          </a:bodyPr>
          <a:lstStyle/>
          <a:p>
            <a:pPr algn="ctr"/>
            <a:r>
              <a:rPr lang="es-PE" sz="2000" b="1" i="1" dirty="0" smtClean="0">
                <a:solidFill>
                  <a:schemeClr val="bg2"/>
                </a:solidFill>
              </a:rPr>
              <a:t>La DGPP acompaña a los Gobiernos Regionales y Locales durante el desarrollo de estas acciones con el objetivo de  garantizar una adecuada ejecución del presupuesto en el marco de los PP </a:t>
            </a:r>
            <a:endParaRPr lang="es-PE" sz="2000" b="1" i="1" dirty="0">
              <a:solidFill>
                <a:schemeClr val="bg2"/>
              </a:solidFill>
            </a:endParaRPr>
          </a:p>
        </p:txBody>
      </p:sp>
      <p:graphicFrame>
        <p:nvGraphicFramePr>
          <p:cNvPr id="2" name="1 Diagrama"/>
          <p:cNvGraphicFramePr/>
          <p:nvPr>
            <p:extLst>
              <p:ext uri="{D42A27DB-BD31-4B8C-83A1-F6EECF244321}">
                <p14:modId xmlns:p14="http://schemas.microsoft.com/office/powerpoint/2010/main" val="3904101433"/>
              </p:ext>
            </p:extLst>
          </p:nvPr>
        </p:nvGraphicFramePr>
        <p:xfrm>
          <a:off x="467544" y="1234068"/>
          <a:ext cx="8064698" cy="1316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15 Diagrama"/>
          <p:cNvGraphicFramePr/>
          <p:nvPr>
            <p:extLst>
              <p:ext uri="{D42A27DB-BD31-4B8C-83A1-F6EECF244321}">
                <p14:modId xmlns:p14="http://schemas.microsoft.com/office/powerpoint/2010/main" val="4184005209"/>
              </p:ext>
            </p:extLst>
          </p:nvPr>
        </p:nvGraphicFramePr>
        <p:xfrm>
          <a:off x="467544" y="2314188"/>
          <a:ext cx="8064896" cy="13884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16 Diagrama"/>
          <p:cNvGraphicFramePr/>
          <p:nvPr>
            <p:extLst>
              <p:ext uri="{D42A27DB-BD31-4B8C-83A1-F6EECF244321}">
                <p14:modId xmlns:p14="http://schemas.microsoft.com/office/powerpoint/2010/main" val="2119276629"/>
              </p:ext>
            </p:extLst>
          </p:nvPr>
        </p:nvGraphicFramePr>
        <p:xfrm>
          <a:off x="467544" y="3561174"/>
          <a:ext cx="8136706" cy="11496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76185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AsOne/>
      </p:bldGraphic>
      <p:bldGraphic spid="16" grpId="0">
        <p:bldAsOne/>
      </p:bldGraphic>
      <p:bldGraphic spid="1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277813"/>
            <a:ext cx="8229600" cy="630237"/>
          </a:xfrm>
        </p:spPr>
        <p:txBody>
          <a:bodyPr/>
          <a:lstStyle/>
          <a:p>
            <a:pPr eaLnBrk="1" hangingPunct="1"/>
            <a:r>
              <a:rPr lang="es-ES" altLang="es-ES" smtClean="0"/>
              <a:t>PpR: Punto de partida</a:t>
            </a:r>
          </a:p>
        </p:txBody>
      </p:sp>
      <p:sp>
        <p:nvSpPr>
          <p:cNvPr id="5123" name="3 Marcador de número de diapositiva"/>
          <p:cNvSpPr>
            <a:spLocks noGrp="1"/>
          </p:cNvSpPr>
          <p:nvPr>
            <p:ph type="sldNum" sz="quarter" idx="10"/>
          </p:nvPr>
        </p:nvSpPr>
        <p:spPr/>
        <p:txBody>
          <a:bodyPr/>
          <a:lstStyle/>
          <a:p>
            <a:pPr>
              <a:defRPr/>
            </a:pPr>
            <a:fld id="{71CFF3D3-AAEA-4FAA-B7E3-E8B6162DD398}" type="slidenum">
              <a:rPr lang="es-ES" altLang="en-US" smtClean="0">
                <a:latin typeface="Arial" charset="0"/>
              </a:rPr>
              <a:pPr>
                <a:defRPr/>
              </a:pPr>
              <a:t>6</a:t>
            </a:fld>
            <a:endParaRPr lang="es-ES" altLang="en-US" smtClean="0">
              <a:latin typeface="Arial" charset="0"/>
            </a:endParaRPr>
          </a:p>
        </p:txBody>
      </p:sp>
      <p:cxnSp>
        <p:nvCxnSpPr>
          <p:cNvPr id="6" name="5 Conector recto de flecha"/>
          <p:cNvCxnSpPr/>
          <p:nvPr/>
        </p:nvCxnSpPr>
        <p:spPr>
          <a:xfrm rot="5400000" flipH="1" flipV="1">
            <a:off x="179388" y="3284538"/>
            <a:ext cx="3887787" cy="158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124075" y="5229225"/>
            <a:ext cx="5832475"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438" name="8 CuadroTexto"/>
          <p:cNvSpPr txBox="1">
            <a:spLocks noChangeArrowheads="1"/>
          </p:cNvSpPr>
          <p:nvPr/>
        </p:nvSpPr>
        <p:spPr bwMode="auto">
          <a:xfrm rot="-5400000">
            <a:off x="1218407" y="2966244"/>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s-ES" altLang="es-ES" sz="1600">
                <a:solidFill>
                  <a:srgbClr val="0070C0"/>
                </a:solidFill>
              </a:rPr>
              <a:t>PRIORIDAD</a:t>
            </a:r>
          </a:p>
        </p:txBody>
      </p:sp>
      <p:sp>
        <p:nvSpPr>
          <p:cNvPr id="18439" name="9 CuadroTexto"/>
          <p:cNvSpPr txBox="1">
            <a:spLocks noChangeArrowheads="1"/>
          </p:cNvSpPr>
          <p:nvPr/>
        </p:nvSpPr>
        <p:spPr bwMode="auto">
          <a:xfrm>
            <a:off x="3860800" y="5291138"/>
            <a:ext cx="158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s-ES" altLang="es-ES" sz="1600">
                <a:solidFill>
                  <a:srgbClr val="0070C0"/>
                </a:solidFill>
              </a:rPr>
              <a:t>DESEMPEÑO</a:t>
            </a:r>
          </a:p>
        </p:txBody>
      </p:sp>
      <p:sp>
        <p:nvSpPr>
          <p:cNvPr id="14" name="13 Elipse"/>
          <p:cNvSpPr/>
          <p:nvPr/>
        </p:nvSpPr>
        <p:spPr>
          <a:xfrm>
            <a:off x="2700338" y="1773238"/>
            <a:ext cx="287337" cy="28733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14 Elipse"/>
          <p:cNvSpPr/>
          <p:nvPr/>
        </p:nvSpPr>
        <p:spPr>
          <a:xfrm>
            <a:off x="4859338" y="2565400"/>
            <a:ext cx="360362" cy="35877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6" name="15 Elipse"/>
          <p:cNvSpPr/>
          <p:nvPr/>
        </p:nvSpPr>
        <p:spPr>
          <a:xfrm>
            <a:off x="4211638" y="2636838"/>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7" name="16 Elipse"/>
          <p:cNvSpPr/>
          <p:nvPr/>
        </p:nvSpPr>
        <p:spPr>
          <a:xfrm>
            <a:off x="2411413" y="3573463"/>
            <a:ext cx="360362" cy="3603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8" name="17 Elipse"/>
          <p:cNvSpPr/>
          <p:nvPr/>
        </p:nvSpPr>
        <p:spPr>
          <a:xfrm>
            <a:off x="3348038" y="4797425"/>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9" name="18 Elipse"/>
          <p:cNvSpPr/>
          <p:nvPr/>
        </p:nvSpPr>
        <p:spPr>
          <a:xfrm>
            <a:off x="2744788" y="2311400"/>
            <a:ext cx="792162" cy="792163"/>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19 Elipse"/>
          <p:cNvSpPr/>
          <p:nvPr/>
        </p:nvSpPr>
        <p:spPr>
          <a:xfrm>
            <a:off x="3779838" y="19891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1" name="20 Elipse"/>
          <p:cNvSpPr/>
          <p:nvPr/>
        </p:nvSpPr>
        <p:spPr>
          <a:xfrm>
            <a:off x="3708400" y="4508500"/>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2" name="21 Elipse"/>
          <p:cNvSpPr/>
          <p:nvPr/>
        </p:nvSpPr>
        <p:spPr>
          <a:xfrm>
            <a:off x="2195513" y="2060575"/>
            <a:ext cx="431800" cy="4318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3" name="22 Elipse"/>
          <p:cNvSpPr/>
          <p:nvPr/>
        </p:nvSpPr>
        <p:spPr>
          <a:xfrm>
            <a:off x="3059113" y="3573463"/>
            <a:ext cx="217487"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4" name="23 Elipse"/>
          <p:cNvSpPr/>
          <p:nvPr/>
        </p:nvSpPr>
        <p:spPr>
          <a:xfrm>
            <a:off x="3779838" y="4076700"/>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5" name="24 Elipse"/>
          <p:cNvSpPr/>
          <p:nvPr/>
        </p:nvSpPr>
        <p:spPr>
          <a:xfrm>
            <a:off x="4448175" y="4025900"/>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6" name="25 Elipse"/>
          <p:cNvSpPr/>
          <p:nvPr/>
        </p:nvSpPr>
        <p:spPr>
          <a:xfrm>
            <a:off x="2143125" y="2824163"/>
            <a:ext cx="719138" cy="7207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7" name="26 Elipse"/>
          <p:cNvSpPr/>
          <p:nvPr/>
        </p:nvSpPr>
        <p:spPr>
          <a:xfrm>
            <a:off x="4716463" y="3573463"/>
            <a:ext cx="287337" cy="28733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8" name="27 Elipse"/>
          <p:cNvSpPr/>
          <p:nvPr/>
        </p:nvSpPr>
        <p:spPr>
          <a:xfrm>
            <a:off x="5364163" y="24209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9" name="28 Elipse"/>
          <p:cNvSpPr/>
          <p:nvPr/>
        </p:nvSpPr>
        <p:spPr>
          <a:xfrm>
            <a:off x="4859338" y="4652963"/>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0" name="29 Elipse"/>
          <p:cNvSpPr/>
          <p:nvPr/>
        </p:nvSpPr>
        <p:spPr>
          <a:xfrm>
            <a:off x="3779838" y="3068638"/>
            <a:ext cx="360362" cy="3603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1" name="30 Elipse"/>
          <p:cNvSpPr/>
          <p:nvPr/>
        </p:nvSpPr>
        <p:spPr>
          <a:xfrm>
            <a:off x="5219700" y="4221163"/>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2" name="31 Elipse"/>
          <p:cNvSpPr/>
          <p:nvPr/>
        </p:nvSpPr>
        <p:spPr>
          <a:xfrm>
            <a:off x="3635375" y="2276475"/>
            <a:ext cx="504825" cy="5048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3" name="32 Elipse"/>
          <p:cNvSpPr/>
          <p:nvPr/>
        </p:nvSpPr>
        <p:spPr>
          <a:xfrm>
            <a:off x="4284663" y="35004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4" name="33 Elipse"/>
          <p:cNvSpPr/>
          <p:nvPr/>
        </p:nvSpPr>
        <p:spPr>
          <a:xfrm>
            <a:off x="5364163" y="1916113"/>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5" name="34 Elipse"/>
          <p:cNvSpPr/>
          <p:nvPr/>
        </p:nvSpPr>
        <p:spPr>
          <a:xfrm>
            <a:off x="2555875" y="4437063"/>
            <a:ext cx="576263" cy="5762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6" name="35 Elipse"/>
          <p:cNvSpPr/>
          <p:nvPr/>
        </p:nvSpPr>
        <p:spPr>
          <a:xfrm>
            <a:off x="5795963" y="1916113"/>
            <a:ext cx="215900" cy="21748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7" name="36 Elipse"/>
          <p:cNvSpPr/>
          <p:nvPr/>
        </p:nvSpPr>
        <p:spPr>
          <a:xfrm>
            <a:off x="3348038" y="4149725"/>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8" name="37 Elipse"/>
          <p:cNvSpPr/>
          <p:nvPr/>
        </p:nvSpPr>
        <p:spPr>
          <a:xfrm>
            <a:off x="2700338" y="4149725"/>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9" name="38 Elipse"/>
          <p:cNvSpPr/>
          <p:nvPr/>
        </p:nvSpPr>
        <p:spPr>
          <a:xfrm>
            <a:off x="3348038" y="3716338"/>
            <a:ext cx="287337" cy="2889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0" name="39 Elipse"/>
          <p:cNvSpPr/>
          <p:nvPr/>
        </p:nvSpPr>
        <p:spPr>
          <a:xfrm>
            <a:off x="2195513" y="4365625"/>
            <a:ext cx="288925" cy="28733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1" name="40 Elipse"/>
          <p:cNvSpPr/>
          <p:nvPr/>
        </p:nvSpPr>
        <p:spPr>
          <a:xfrm>
            <a:off x="4140200" y="3933825"/>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2" name="41 Elipse"/>
          <p:cNvSpPr/>
          <p:nvPr/>
        </p:nvSpPr>
        <p:spPr>
          <a:xfrm>
            <a:off x="4500563" y="30686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3" name="42 Elipse"/>
          <p:cNvSpPr/>
          <p:nvPr/>
        </p:nvSpPr>
        <p:spPr>
          <a:xfrm>
            <a:off x="2268538" y="494188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4" name="43 Elipse"/>
          <p:cNvSpPr/>
          <p:nvPr/>
        </p:nvSpPr>
        <p:spPr>
          <a:xfrm>
            <a:off x="4427538" y="4724400"/>
            <a:ext cx="215900" cy="21748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7" name="46 Elipse"/>
          <p:cNvSpPr/>
          <p:nvPr/>
        </p:nvSpPr>
        <p:spPr>
          <a:xfrm>
            <a:off x="4140200" y="1844675"/>
            <a:ext cx="360363" cy="3603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8" name="47 Elipse"/>
          <p:cNvSpPr/>
          <p:nvPr/>
        </p:nvSpPr>
        <p:spPr>
          <a:xfrm>
            <a:off x="4356100" y="227647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9" name="48 Elipse"/>
          <p:cNvSpPr/>
          <p:nvPr/>
        </p:nvSpPr>
        <p:spPr>
          <a:xfrm>
            <a:off x="3419475" y="3068638"/>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0" name="49 Elipse"/>
          <p:cNvSpPr/>
          <p:nvPr/>
        </p:nvSpPr>
        <p:spPr>
          <a:xfrm>
            <a:off x="5435600" y="206057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1" name="50 Elipse"/>
          <p:cNvSpPr/>
          <p:nvPr/>
        </p:nvSpPr>
        <p:spPr>
          <a:xfrm>
            <a:off x="5105400" y="2416175"/>
            <a:ext cx="142875" cy="14287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2" name="51 Elipse"/>
          <p:cNvSpPr/>
          <p:nvPr/>
        </p:nvSpPr>
        <p:spPr>
          <a:xfrm>
            <a:off x="4643438" y="1844675"/>
            <a:ext cx="576262" cy="5762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3" name="52 Elipse"/>
          <p:cNvSpPr/>
          <p:nvPr/>
        </p:nvSpPr>
        <p:spPr>
          <a:xfrm>
            <a:off x="5580063" y="249237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4" name="53 Elipse"/>
          <p:cNvSpPr/>
          <p:nvPr/>
        </p:nvSpPr>
        <p:spPr>
          <a:xfrm>
            <a:off x="4932363" y="2997200"/>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5" name="54 Elipse"/>
          <p:cNvSpPr/>
          <p:nvPr/>
        </p:nvSpPr>
        <p:spPr>
          <a:xfrm>
            <a:off x="3203575" y="1916113"/>
            <a:ext cx="288925" cy="28892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6" name="55 Elipse"/>
          <p:cNvSpPr/>
          <p:nvPr/>
        </p:nvSpPr>
        <p:spPr>
          <a:xfrm>
            <a:off x="4427538" y="2708275"/>
            <a:ext cx="288925" cy="28892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7" name="56 Elipse"/>
          <p:cNvSpPr/>
          <p:nvPr/>
        </p:nvSpPr>
        <p:spPr>
          <a:xfrm>
            <a:off x="3924300" y="2781300"/>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2" name="61 Elipse"/>
          <p:cNvSpPr/>
          <p:nvPr/>
        </p:nvSpPr>
        <p:spPr>
          <a:xfrm>
            <a:off x="7092950" y="32845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3" name="62 Elipse"/>
          <p:cNvSpPr/>
          <p:nvPr/>
        </p:nvSpPr>
        <p:spPr>
          <a:xfrm>
            <a:off x="7092950" y="3716338"/>
            <a:ext cx="215900" cy="217487"/>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4" name="63 CuadroTexto"/>
          <p:cNvSpPr txBox="1"/>
          <p:nvPr/>
        </p:nvSpPr>
        <p:spPr>
          <a:xfrm>
            <a:off x="7305675" y="3246438"/>
            <a:ext cx="1439863" cy="277812"/>
          </a:xfrm>
          <a:prstGeom prst="rect">
            <a:avLst/>
          </a:prstGeom>
          <a:noFill/>
        </p:spPr>
        <p:txBody>
          <a:bodyPr>
            <a:spAutoFit/>
          </a:bodyPr>
          <a:lstStyle/>
          <a:p>
            <a:pPr eaLnBrk="1" hangingPunct="1">
              <a:defRPr/>
            </a:pPr>
            <a:r>
              <a:rPr lang="es-ES" sz="1200" b="1" dirty="0">
                <a:solidFill>
                  <a:schemeClr val="bg2">
                    <a:lumMod val="60000"/>
                    <a:lumOff val="40000"/>
                  </a:schemeClr>
                </a:solidFill>
                <a:cs typeface="+mn-cs"/>
              </a:rPr>
              <a:t>Con presupuesto</a:t>
            </a:r>
          </a:p>
        </p:txBody>
      </p:sp>
      <p:sp>
        <p:nvSpPr>
          <p:cNvPr id="65" name="64 CuadroTexto"/>
          <p:cNvSpPr txBox="1"/>
          <p:nvPr/>
        </p:nvSpPr>
        <p:spPr>
          <a:xfrm>
            <a:off x="7305675" y="3684588"/>
            <a:ext cx="1439863" cy="277812"/>
          </a:xfrm>
          <a:prstGeom prst="rect">
            <a:avLst/>
          </a:prstGeom>
          <a:noFill/>
        </p:spPr>
        <p:txBody>
          <a:bodyPr>
            <a:spAutoFit/>
          </a:bodyPr>
          <a:lstStyle/>
          <a:p>
            <a:pPr eaLnBrk="1" hangingPunct="1">
              <a:defRPr/>
            </a:pPr>
            <a:r>
              <a:rPr lang="es-ES" sz="1200" dirty="0">
                <a:solidFill>
                  <a:schemeClr val="bg2">
                    <a:lumMod val="60000"/>
                    <a:lumOff val="40000"/>
                  </a:schemeClr>
                </a:solidFill>
                <a:cs typeface="+mn-cs"/>
              </a:rPr>
              <a:t>Sin presupuesto</a:t>
            </a:r>
          </a:p>
        </p:txBody>
      </p:sp>
      <p:sp>
        <p:nvSpPr>
          <p:cNvPr id="70" name="69 Elipse"/>
          <p:cNvSpPr/>
          <p:nvPr/>
        </p:nvSpPr>
        <p:spPr>
          <a:xfrm>
            <a:off x="2268538" y="3933825"/>
            <a:ext cx="358775" cy="35877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1" name="70 Elipse"/>
          <p:cNvSpPr/>
          <p:nvPr/>
        </p:nvSpPr>
        <p:spPr>
          <a:xfrm>
            <a:off x="2987675" y="393382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2" name="71 Elipse"/>
          <p:cNvSpPr/>
          <p:nvPr/>
        </p:nvSpPr>
        <p:spPr>
          <a:xfrm>
            <a:off x="4500563" y="4437063"/>
            <a:ext cx="142875" cy="144462"/>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3" name="72 Elipse"/>
          <p:cNvSpPr/>
          <p:nvPr/>
        </p:nvSpPr>
        <p:spPr>
          <a:xfrm>
            <a:off x="5148263" y="4581525"/>
            <a:ext cx="576262" cy="5762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4" name="73 Elipse"/>
          <p:cNvSpPr/>
          <p:nvPr/>
        </p:nvSpPr>
        <p:spPr>
          <a:xfrm>
            <a:off x="4716463" y="4076700"/>
            <a:ext cx="360362" cy="3603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5" name="74 Elipse"/>
          <p:cNvSpPr/>
          <p:nvPr/>
        </p:nvSpPr>
        <p:spPr>
          <a:xfrm>
            <a:off x="3348038" y="4437063"/>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6" name="75 Elipse"/>
          <p:cNvSpPr/>
          <p:nvPr/>
        </p:nvSpPr>
        <p:spPr>
          <a:xfrm>
            <a:off x="3635375" y="4292600"/>
            <a:ext cx="144463" cy="1444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7" name="76 Elipse"/>
          <p:cNvSpPr/>
          <p:nvPr/>
        </p:nvSpPr>
        <p:spPr>
          <a:xfrm>
            <a:off x="3635375" y="3429000"/>
            <a:ext cx="576263" cy="5762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8" name="77 Elipse"/>
          <p:cNvSpPr/>
          <p:nvPr/>
        </p:nvSpPr>
        <p:spPr>
          <a:xfrm>
            <a:off x="5148263" y="3500438"/>
            <a:ext cx="287337" cy="28892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40465984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1 Título"/>
          <p:cNvSpPr txBox="1">
            <a:spLocks/>
          </p:cNvSpPr>
          <p:nvPr/>
        </p:nvSpPr>
        <p:spPr bwMode="auto">
          <a:xfrm>
            <a:off x="398085" y="297014"/>
            <a:ext cx="8496944" cy="825467"/>
          </a:xfrm>
          <a:prstGeom prst="rect">
            <a:avLst/>
          </a:prstGeom>
          <a:noFill/>
          <a:ln w="9525">
            <a:noFill/>
            <a:miter lim="800000"/>
            <a:headEnd/>
            <a:tailEnd/>
          </a:ln>
        </p:spPr>
        <p:txBody>
          <a:bodyPr anchor="ctr"/>
          <a:lstStyle/>
          <a:p>
            <a:pPr lvl="0" eaLnBrk="0" hangingPunct="0">
              <a:tabLst>
                <a:tab pos="1971675" algn="l"/>
              </a:tabLst>
            </a:pPr>
            <a:r>
              <a:rPr lang="es-PE" altLang="es-ES" sz="3200" dirty="0">
                <a:solidFill>
                  <a:schemeClr val="bg1">
                    <a:lumMod val="50000"/>
                  </a:schemeClr>
                </a:solidFill>
                <a:ea typeface="Calibri" panose="020F0502020204030204" pitchFamily="34" charset="0"/>
                <a:cs typeface="Arial" panose="020B0604020202020204" pitchFamily="34" charset="0"/>
              </a:rPr>
              <a:t>Contenidos mínimos </a:t>
            </a:r>
            <a:r>
              <a:rPr lang="es-PE" altLang="es-ES" sz="3200" dirty="0" smtClean="0">
                <a:solidFill>
                  <a:schemeClr val="bg1">
                    <a:lumMod val="50000"/>
                  </a:schemeClr>
                </a:solidFill>
                <a:ea typeface="Calibri" panose="020F0502020204030204" pitchFamily="34" charset="0"/>
                <a:cs typeface="Arial" panose="020B0604020202020204" pitchFamily="34" charset="0"/>
              </a:rPr>
              <a:t>Plan </a:t>
            </a:r>
            <a:r>
              <a:rPr lang="es-PE" altLang="es-ES" sz="3200" dirty="0">
                <a:solidFill>
                  <a:schemeClr val="bg1">
                    <a:lumMod val="50000"/>
                  </a:schemeClr>
                </a:solidFill>
                <a:ea typeface="Calibri" panose="020F0502020204030204" pitchFamily="34" charset="0"/>
                <a:cs typeface="Arial" panose="020B0604020202020204" pitchFamily="34" charset="0"/>
              </a:rPr>
              <a:t>de t</a:t>
            </a:r>
            <a:r>
              <a:rPr lang="es-PE" altLang="es-ES" sz="3200" dirty="0" smtClean="0">
                <a:solidFill>
                  <a:schemeClr val="bg1">
                    <a:lumMod val="50000"/>
                  </a:schemeClr>
                </a:solidFill>
                <a:ea typeface="Calibri" panose="020F0502020204030204" pitchFamily="34" charset="0"/>
                <a:cs typeface="Arial" panose="020B0604020202020204" pitchFamily="34" charset="0"/>
              </a:rPr>
              <a:t>rabajo de </a:t>
            </a:r>
            <a:r>
              <a:rPr lang="es-PE" altLang="es-ES" sz="3200" dirty="0">
                <a:solidFill>
                  <a:schemeClr val="bg1">
                    <a:lumMod val="50000"/>
                  </a:schemeClr>
                </a:solidFill>
                <a:ea typeface="Calibri" panose="020F0502020204030204" pitchFamily="34" charset="0"/>
                <a:cs typeface="Arial" panose="020B0604020202020204" pitchFamily="34" charset="0"/>
              </a:rPr>
              <a:t>a</a:t>
            </a:r>
            <a:r>
              <a:rPr lang="es-PE" altLang="es-ES" sz="3200" dirty="0" smtClean="0">
                <a:solidFill>
                  <a:schemeClr val="bg1">
                    <a:lumMod val="50000"/>
                  </a:schemeClr>
                </a:solidFill>
                <a:ea typeface="Calibri" panose="020F0502020204030204" pitchFamily="34" charset="0"/>
                <a:cs typeface="Arial" panose="020B0604020202020204" pitchFamily="34" charset="0"/>
              </a:rPr>
              <a:t>rticulación </a:t>
            </a:r>
            <a:r>
              <a:rPr lang="es-PE" altLang="es-ES" sz="3200" dirty="0">
                <a:solidFill>
                  <a:schemeClr val="bg1">
                    <a:lumMod val="50000"/>
                  </a:schemeClr>
                </a:solidFill>
                <a:ea typeface="Calibri" panose="020F0502020204030204" pitchFamily="34" charset="0"/>
                <a:cs typeface="Arial" panose="020B0604020202020204" pitchFamily="34" charset="0"/>
              </a:rPr>
              <a:t>t</a:t>
            </a:r>
            <a:r>
              <a:rPr lang="es-PE" altLang="es-ES" sz="3200" dirty="0" smtClean="0">
                <a:solidFill>
                  <a:schemeClr val="bg1">
                    <a:lumMod val="50000"/>
                  </a:schemeClr>
                </a:solidFill>
                <a:ea typeface="Calibri" panose="020F0502020204030204" pitchFamily="34" charset="0"/>
                <a:cs typeface="Arial" panose="020B0604020202020204" pitchFamily="34" charset="0"/>
              </a:rPr>
              <a:t>erritorial </a:t>
            </a:r>
            <a:r>
              <a:rPr lang="es-PE" altLang="es-ES" sz="3200" dirty="0">
                <a:solidFill>
                  <a:schemeClr val="bg1">
                    <a:lumMod val="50000"/>
                  </a:schemeClr>
                </a:solidFill>
                <a:ea typeface="Calibri" panose="020F0502020204030204" pitchFamily="34" charset="0"/>
                <a:cs typeface="Arial" panose="020B0604020202020204" pitchFamily="34" charset="0"/>
              </a:rPr>
              <a:t>del </a:t>
            </a:r>
            <a:r>
              <a:rPr lang="es-PE" altLang="es-ES" sz="3200" dirty="0" smtClean="0">
                <a:solidFill>
                  <a:schemeClr val="bg1">
                    <a:lumMod val="50000"/>
                  </a:schemeClr>
                </a:solidFill>
                <a:ea typeface="Calibri" panose="020F0502020204030204" pitchFamily="34" charset="0"/>
                <a:cs typeface="Arial" panose="020B0604020202020204" pitchFamily="34" charset="0"/>
              </a:rPr>
              <a:t>PP</a:t>
            </a:r>
            <a:endParaRPr lang="es-ES" altLang="es-ES" sz="3200" dirty="0">
              <a:solidFill>
                <a:schemeClr val="bg1">
                  <a:lumMod val="5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074295558"/>
              </p:ext>
            </p:extLst>
          </p:nvPr>
        </p:nvGraphicFramePr>
        <p:xfrm>
          <a:off x="539552" y="1969222"/>
          <a:ext cx="7776864" cy="3960441"/>
        </p:xfrm>
        <a:graphic>
          <a:graphicData uri="http://schemas.openxmlformats.org/drawingml/2006/table">
            <a:tbl>
              <a:tblPr firstRow="1" firstCol="1" bandRow="1">
                <a:tableStyleId>{073A0DAA-6AF3-43AB-8588-CEC1D06C72B9}</a:tableStyleId>
              </a:tblPr>
              <a:tblGrid>
                <a:gridCol w="381066"/>
                <a:gridCol w="3159621"/>
                <a:gridCol w="4236177"/>
              </a:tblGrid>
              <a:tr h="354389">
                <a:tc gridSpan="3">
                  <a:txBody>
                    <a:bodyPr/>
                    <a:lstStyle/>
                    <a:p>
                      <a:pPr marL="0" lvl="0" indent="0">
                        <a:lnSpc>
                          <a:spcPct val="115000"/>
                        </a:lnSpc>
                        <a:spcAft>
                          <a:spcPts val="300"/>
                        </a:spcAft>
                        <a:buSzPts val="1000"/>
                        <a:buFont typeface="Calibri" panose="020F0502020204030204" pitchFamily="34" charset="0"/>
                        <a:buNone/>
                      </a:pPr>
                      <a:r>
                        <a:rPr lang="es-ES" sz="1400" dirty="0">
                          <a:effectLst/>
                        </a:rPr>
                        <a:t>Información general del programa presupuestal</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hMerge="1">
                  <a:txBody>
                    <a:bodyPr/>
                    <a:lstStyle/>
                    <a:p>
                      <a:endParaRPr lang="es-ES"/>
                    </a:p>
                  </a:txBody>
                  <a:tcPr/>
                </a:tc>
                <a:tc hMerge="1">
                  <a:txBody>
                    <a:bodyPr/>
                    <a:lstStyle/>
                    <a:p>
                      <a:endParaRPr lang="es-ES"/>
                    </a:p>
                  </a:txBody>
                  <a:tcPr/>
                </a:tc>
              </a:tr>
              <a:tr h="267976">
                <a:tc>
                  <a:txBody>
                    <a:bodyPr/>
                    <a:lstStyle/>
                    <a:p>
                      <a:pPr algn="ctr">
                        <a:lnSpc>
                          <a:spcPct val="115000"/>
                        </a:lnSpc>
                        <a:spcAft>
                          <a:spcPts val="300"/>
                        </a:spcAft>
                      </a:pPr>
                      <a:r>
                        <a:rPr lang="en-US" sz="1400" dirty="0">
                          <a:effectLst/>
                        </a:rPr>
                        <a:t>1.1</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ES" sz="1400" dirty="0">
                          <a:effectLst/>
                        </a:rPr>
                        <a:t>Nombre y código del PP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endParaRPr lang="es-ES" sz="1400">
                        <a:effectLst/>
                        <a:latin typeface="Calibri" panose="020F0502020204030204" pitchFamily="34" charset="0"/>
                      </a:endParaRPr>
                    </a:p>
                  </a:txBody>
                  <a:tcPr marL="17780" marR="17780" marT="0" marB="0" anchor="ctr"/>
                </a:tc>
              </a:tr>
              <a:tr h="267976">
                <a:tc>
                  <a:txBody>
                    <a:bodyPr/>
                    <a:lstStyle/>
                    <a:p>
                      <a:pPr algn="ctr">
                        <a:lnSpc>
                          <a:spcPct val="115000"/>
                        </a:lnSpc>
                        <a:spcAft>
                          <a:spcPts val="300"/>
                        </a:spcAft>
                      </a:pPr>
                      <a:r>
                        <a:rPr lang="en-US" sz="1400" dirty="0">
                          <a:effectLst/>
                        </a:rPr>
                        <a:t>1.2</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n-US" sz="1400" dirty="0" err="1">
                          <a:effectLst/>
                        </a:rPr>
                        <a:t>Entidad</a:t>
                      </a:r>
                      <a:r>
                        <a:rPr lang="en-US" sz="1400" dirty="0">
                          <a:effectLst/>
                        </a:rPr>
                        <a:t> </a:t>
                      </a:r>
                      <a:r>
                        <a:rPr lang="en-US" sz="1400" dirty="0" err="1">
                          <a:effectLst/>
                        </a:rPr>
                        <a:t>rectora</a:t>
                      </a:r>
                      <a:r>
                        <a:rPr lang="en-US" sz="1400" dirty="0">
                          <a:effectLst/>
                        </a:rPr>
                        <a:t> del PP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endParaRPr lang="es-ES" sz="1400">
                        <a:effectLst/>
                        <a:latin typeface="Calibri" panose="020F0502020204030204" pitchFamily="34" charset="0"/>
                      </a:endParaRPr>
                    </a:p>
                  </a:txBody>
                  <a:tcPr marL="17780" marR="17780" marT="0" marB="0" anchor="ctr"/>
                </a:tc>
              </a:tr>
              <a:tr h="1165949">
                <a:tc>
                  <a:txBody>
                    <a:bodyPr/>
                    <a:lstStyle/>
                    <a:p>
                      <a:pPr algn="ctr">
                        <a:lnSpc>
                          <a:spcPct val="115000"/>
                        </a:lnSpc>
                        <a:spcAft>
                          <a:spcPts val="300"/>
                        </a:spcAft>
                      </a:pPr>
                      <a:r>
                        <a:rPr lang="es-PE" sz="1400" dirty="0">
                          <a:effectLst/>
                        </a:rPr>
                        <a:t>1.3</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ES" sz="1400" dirty="0">
                          <a:effectLst/>
                        </a:rPr>
                        <a:t>Responsable Técnico</a:t>
                      </a:r>
                    </a:p>
                    <a:p>
                      <a:pPr>
                        <a:lnSpc>
                          <a:spcPct val="115000"/>
                        </a:lnSpc>
                        <a:spcAft>
                          <a:spcPts val="300"/>
                        </a:spcAft>
                      </a:pPr>
                      <a:r>
                        <a:rPr lang="es-ES" sz="1400" dirty="0">
                          <a:effectLst/>
                        </a:rPr>
                        <a:t>Coordinador de Seguimiento y Evaluación</a:t>
                      </a:r>
                    </a:p>
                    <a:p>
                      <a:pPr>
                        <a:lnSpc>
                          <a:spcPct val="115000"/>
                        </a:lnSpc>
                        <a:spcAft>
                          <a:spcPts val="300"/>
                        </a:spcAft>
                      </a:pPr>
                      <a:r>
                        <a:rPr lang="es-ES" sz="1400" dirty="0">
                          <a:effectLst/>
                        </a:rPr>
                        <a:t>Coordinador territorial.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ES" sz="1400">
                          <a:effectLst/>
                        </a:rPr>
                        <a:t>Incluir sus datos de contacto: nombre completo, cargo, nombre de la entidad en la que labora (si es diferente a la entidad rectora), correo electrónico, dirección y teléfono.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813510">
                <a:tc>
                  <a:txBody>
                    <a:bodyPr/>
                    <a:lstStyle/>
                    <a:p>
                      <a:pPr algn="ctr">
                        <a:lnSpc>
                          <a:spcPct val="115000"/>
                        </a:lnSpc>
                        <a:spcAft>
                          <a:spcPts val="300"/>
                        </a:spcAft>
                      </a:pPr>
                      <a:r>
                        <a:rPr lang="es-PE" sz="1400" dirty="0">
                          <a:effectLst/>
                        </a:rPr>
                        <a:t>2</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dirty="0">
                          <a:effectLst/>
                        </a:rPr>
                        <a:t>Objetivos del plan de trabajo de articulación territorial del PP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a:effectLst/>
                        </a:rPr>
                        <a:t>Especificar los objetivos previstos por la Entidad respecto al avance de la articulación territorial del PP.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1090641">
                <a:tc>
                  <a:txBody>
                    <a:bodyPr/>
                    <a:lstStyle/>
                    <a:p>
                      <a:pPr algn="ctr">
                        <a:lnSpc>
                          <a:spcPct val="115000"/>
                        </a:lnSpc>
                        <a:spcAft>
                          <a:spcPts val="300"/>
                        </a:spcAft>
                      </a:pPr>
                      <a:r>
                        <a:rPr lang="es-ES" sz="1400" dirty="0">
                          <a:effectLst/>
                        </a:rPr>
                        <a:t>3</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dirty="0">
                          <a:effectLst/>
                        </a:rPr>
                        <a:t>Verificación de condiciones previas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dirty="0">
                          <a:effectLst/>
                        </a:rPr>
                        <a:t>El cumplimiento de las condiciones previas indicadas en la Tabla N° 2, determinará las acciones que podrán ser abordadas en el Plan de Trabajo.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bl>
          </a:graphicData>
        </a:graphic>
      </p:graphicFrame>
      <p:sp>
        <p:nvSpPr>
          <p:cNvPr id="5" name="Rectangle 1"/>
          <p:cNvSpPr>
            <a:spLocks noChangeArrowheads="1"/>
          </p:cNvSpPr>
          <p:nvPr/>
        </p:nvSpPr>
        <p:spPr bwMode="auto">
          <a:xfrm>
            <a:off x="323528" y="1607957"/>
            <a:ext cx="488215" cy="3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8088" rIns="391989" bIns="38088" numCol="1" anchor="ctr" anchorCtr="0" compatLnSpc="1">
            <a:prstTxWarp prst="textNoShape">
              <a:avLst/>
            </a:prstTxWarp>
            <a:spAutoFit/>
          </a:bodyPr>
          <a:lstStyle>
            <a:lvl1pPr eaLnBrk="0" hangingPunct="0">
              <a:tabLst>
                <a:tab pos="1971675" algn="l"/>
              </a:tabLst>
              <a:defRPr>
                <a:solidFill>
                  <a:schemeClr val="tx1"/>
                </a:solidFill>
                <a:latin typeface="Arial" panose="020B0604020202020204" pitchFamily="34" charset="0"/>
              </a:defRPr>
            </a:lvl1pPr>
            <a:lvl2pPr eaLnBrk="0" hangingPunct="0">
              <a:tabLst>
                <a:tab pos="1971675" algn="l"/>
              </a:tabLst>
              <a:defRPr>
                <a:solidFill>
                  <a:schemeClr val="tx1"/>
                </a:solidFill>
                <a:latin typeface="Arial" panose="020B0604020202020204" pitchFamily="34" charset="0"/>
              </a:defRPr>
            </a:lvl2pPr>
            <a:lvl3pPr eaLnBrk="0" hangingPunct="0">
              <a:tabLst>
                <a:tab pos="1971675" algn="l"/>
              </a:tabLst>
              <a:defRPr>
                <a:solidFill>
                  <a:schemeClr val="tx1"/>
                </a:solidFill>
                <a:latin typeface="Arial" panose="020B0604020202020204" pitchFamily="34" charset="0"/>
              </a:defRPr>
            </a:lvl3pPr>
            <a:lvl4pPr eaLnBrk="0" hangingPunct="0">
              <a:tabLst>
                <a:tab pos="1971675" algn="l"/>
              </a:tabLst>
              <a:defRPr>
                <a:solidFill>
                  <a:schemeClr val="tx1"/>
                </a:solidFill>
                <a:latin typeface="Arial" panose="020B0604020202020204" pitchFamily="34" charset="0"/>
              </a:defRPr>
            </a:lvl4pPr>
            <a:lvl5pPr eaLnBrk="0" hangingPunct="0">
              <a:tabLst>
                <a:tab pos="1971675" algn="l"/>
              </a:tabLst>
              <a:defRPr>
                <a:solidFill>
                  <a:schemeClr val="tx1"/>
                </a:solidFill>
                <a:latin typeface="Arial" panose="020B0604020202020204" pitchFamily="34" charset="0"/>
              </a:defRPr>
            </a:lvl5pPr>
            <a:lvl6pPr eaLnBrk="0" fontAlgn="base" hangingPunct="0">
              <a:spcBef>
                <a:spcPct val="0"/>
              </a:spcBef>
              <a:spcAft>
                <a:spcPct val="0"/>
              </a:spcAft>
              <a:tabLst>
                <a:tab pos="1971675" algn="l"/>
              </a:tabLst>
              <a:defRPr>
                <a:solidFill>
                  <a:schemeClr val="tx1"/>
                </a:solidFill>
                <a:latin typeface="Arial" panose="020B0604020202020204" pitchFamily="34" charset="0"/>
              </a:defRPr>
            </a:lvl6pPr>
            <a:lvl7pPr eaLnBrk="0" fontAlgn="base" hangingPunct="0">
              <a:spcBef>
                <a:spcPct val="0"/>
              </a:spcBef>
              <a:spcAft>
                <a:spcPct val="0"/>
              </a:spcAft>
              <a:tabLst>
                <a:tab pos="1971675" algn="l"/>
              </a:tabLst>
              <a:defRPr>
                <a:solidFill>
                  <a:schemeClr val="tx1"/>
                </a:solidFill>
                <a:latin typeface="Arial" panose="020B0604020202020204" pitchFamily="34" charset="0"/>
              </a:defRPr>
            </a:lvl7pPr>
            <a:lvl8pPr eaLnBrk="0" fontAlgn="base" hangingPunct="0">
              <a:spcBef>
                <a:spcPct val="0"/>
              </a:spcBef>
              <a:spcAft>
                <a:spcPct val="0"/>
              </a:spcAft>
              <a:tabLst>
                <a:tab pos="1971675" algn="l"/>
              </a:tabLst>
              <a:defRPr>
                <a:solidFill>
                  <a:schemeClr val="tx1"/>
                </a:solidFill>
                <a:latin typeface="Arial" panose="020B0604020202020204" pitchFamily="34" charset="0"/>
              </a:defRPr>
            </a:lvl8pPr>
            <a:lvl9pPr eaLnBrk="0" fontAlgn="base" hangingPunct="0">
              <a:spcBef>
                <a:spcPct val="0"/>
              </a:spcBef>
              <a:spcAft>
                <a:spcPct val="0"/>
              </a:spcAft>
              <a:tabLst>
                <a:tab pos="1971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71675" algn="l"/>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0992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61394481"/>
              </p:ext>
            </p:extLst>
          </p:nvPr>
        </p:nvGraphicFramePr>
        <p:xfrm>
          <a:off x="395536" y="1412776"/>
          <a:ext cx="8064897" cy="4449318"/>
        </p:xfrm>
        <a:graphic>
          <a:graphicData uri="http://schemas.openxmlformats.org/drawingml/2006/table">
            <a:tbl>
              <a:tblPr firstRow="1" firstCol="1" bandRow="1">
                <a:tableStyleId>{073A0DAA-6AF3-43AB-8588-CEC1D06C72B9}</a:tableStyleId>
              </a:tblPr>
              <a:tblGrid>
                <a:gridCol w="395180"/>
                <a:gridCol w="3276644"/>
                <a:gridCol w="4393073"/>
              </a:tblGrid>
              <a:tr h="278130">
                <a:tc gridSpan="3">
                  <a:txBody>
                    <a:bodyPr/>
                    <a:lstStyle/>
                    <a:p>
                      <a:pPr marL="342900" lvl="0" indent="-342900">
                        <a:lnSpc>
                          <a:spcPct val="115000"/>
                        </a:lnSpc>
                        <a:spcAft>
                          <a:spcPts val="300"/>
                        </a:spcAft>
                        <a:buSzPts val="1000"/>
                        <a:buFont typeface="Calibri" panose="020F0502020204030204" pitchFamily="34" charset="0"/>
                        <a:buAutoNum type="arabicPeriod"/>
                      </a:pPr>
                      <a:r>
                        <a:rPr lang="es-ES" sz="1400" dirty="0">
                          <a:effectLst/>
                        </a:rPr>
                        <a:t>Información general del programa presupuestal</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hMerge="1">
                  <a:txBody>
                    <a:bodyPr/>
                    <a:lstStyle/>
                    <a:p>
                      <a:endParaRPr lang="es-ES"/>
                    </a:p>
                  </a:txBody>
                  <a:tcPr/>
                </a:tc>
                <a:tc hMerge="1">
                  <a:txBody>
                    <a:bodyPr/>
                    <a:lstStyle/>
                    <a:p>
                      <a:endParaRPr lang="es-ES"/>
                    </a:p>
                  </a:txBody>
                  <a:tcPr/>
                </a:tc>
              </a:tr>
              <a:tr h="276225">
                <a:tc>
                  <a:txBody>
                    <a:bodyPr/>
                    <a:lstStyle/>
                    <a:p>
                      <a:pPr algn="ctr">
                        <a:lnSpc>
                          <a:spcPct val="115000"/>
                        </a:lnSpc>
                        <a:spcAft>
                          <a:spcPts val="300"/>
                        </a:spcAft>
                      </a:pPr>
                      <a:r>
                        <a:rPr lang="es-ES" sz="1400" dirty="0">
                          <a:effectLst/>
                        </a:rPr>
                        <a:t>4</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dirty="0">
                          <a:effectLst/>
                        </a:rPr>
                        <a:t>Acciones de Articulación Territorial a desarrollarse en el Plan de Trabajo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400" dirty="0">
                          <a:effectLst/>
                        </a:rPr>
                        <a:t>Listar las acciones a desarrollar según la verificación previa y especificar sobre qué acciones se implementará el Plan Trabajo de Articulación Territorial para el ejercicio. Las mismas que deberán ser debidamente desarrolladas, sustentadas y con especificación de las tareas para cada una de las acciones, y su respectivo diagrama de Gantt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267970">
                <a:tc>
                  <a:txBody>
                    <a:bodyPr/>
                    <a:lstStyle/>
                    <a:p>
                      <a:pPr algn="ctr">
                        <a:lnSpc>
                          <a:spcPct val="115000"/>
                        </a:lnSpc>
                        <a:spcAft>
                          <a:spcPts val="300"/>
                        </a:spcAft>
                      </a:pPr>
                      <a:r>
                        <a:rPr lang="es-ES" sz="1400" dirty="0">
                          <a:effectLst/>
                        </a:rPr>
                        <a:t>5</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0" marR="392430" algn="l" defTabSz="914400" rtl="0" eaLnBrk="1" latinLnBrk="0" hangingPunct="1">
                        <a:lnSpc>
                          <a:spcPct val="115000"/>
                        </a:lnSpc>
                        <a:spcBef>
                          <a:spcPts val="300"/>
                        </a:spcBef>
                        <a:spcAft>
                          <a:spcPts val="300"/>
                        </a:spcAft>
                        <a:tabLst>
                          <a:tab pos="457200" algn="l"/>
                          <a:tab pos="612140" algn="l"/>
                          <a:tab pos="21590" algn="l"/>
                        </a:tabLst>
                      </a:pPr>
                      <a:r>
                        <a:rPr lang="es-PE" sz="1400" kern="1200" dirty="0" smtClean="0">
                          <a:effectLst/>
                        </a:rPr>
                        <a:t>Propuesta </a:t>
                      </a:r>
                      <a:r>
                        <a:rPr lang="es-PE" sz="1400" kern="1200" dirty="0">
                          <a:effectLst/>
                        </a:rPr>
                        <a:t>de priorización de GR y/o GL para la implementación del PAT 2016</a:t>
                      </a:r>
                      <a:endParaRPr lang="es-ES" sz="1400" kern="1200" dirty="0">
                        <a:solidFill>
                          <a:schemeClr val="dk1"/>
                        </a:solidFill>
                        <a:effectLst/>
                        <a:latin typeface="+mn-lt"/>
                        <a:ea typeface="+mn-ea"/>
                        <a:cs typeface="+mn-cs"/>
                      </a:endParaRPr>
                    </a:p>
                  </a:txBody>
                  <a:tcPr marL="17780" marR="17780" marT="0" marB="0"/>
                </a:tc>
                <a:tc>
                  <a:txBody>
                    <a:bodyPr/>
                    <a:lstStyle/>
                    <a:p>
                      <a:pPr>
                        <a:lnSpc>
                          <a:spcPct val="115000"/>
                        </a:lnSpc>
                        <a:spcAft>
                          <a:spcPts val="30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143510">
                <a:tc>
                  <a:txBody>
                    <a:bodyPr/>
                    <a:lstStyle/>
                    <a:p>
                      <a:pPr algn="ctr">
                        <a:lnSpc>
                          <a:spcPct val="115000"/>
                        </a:lnSpc>
                        <a:spcAft>
                          <a:spcPts val="300"/>
                        </a:spcAft>
                      </a:pPr>
                      <a:r>
                        <a:rPr lang="es-ES" sz="1400" dirty="0">
                          <a:effectLst/>
                        </a:rPr>
                        <a:t>6</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a:effectLst/>
                        </a:rPr>
                        <a:t>Cronograma del Plan de Articulación territorial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400" dirty="0">
                          <a:effectLst/>
                        </a:rPr>
                        <a:t>Tabla 4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276225">
                <a:tc>
                  <a:txBody>
                    <a:bodyPr/>
                    <a:lstStyle/>
                    <a:p>
                      <a:pPr algn="ctr">
                        <a:lnSpc>
                          <a:spcPct val="115000"/>
                        </a:lnSpc>
                        <a:spcAft>
                          <a:spcPts val="300"/>
                        </a:spcAft>
                      </a:pPr>
                      <a:r>
                        <a:rPr lang="es-ES" sz="1400" dirty="0">
                          <a:effectLst/>
                        </a:rPr>
                        <a:t>7</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dirty="0">
                          <a:effectLst/>
                        </a:rPr>
                        <a:t>Presupuesto propuesto del Plan de Trabajo de Articulación Territorial del PP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400" dirty="0">
                          <a:effectLst/>
                        </a:rPr>
                        <a:t>Tabla 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r h="276225">
                <a:tc>
                  <a:txBody>
                    <a:bodyPr/>
                    <a:lstStyle/>
                    <a:p>
                      <a:pPr algn="ctr">
                        <a:lnSpc>
                          <a:spcPct val="115000"/>
                        </a:lnSpc>
                        <a:spcAft>
                          <a:spcPts val="300"/>
                        </a:spcAft>
                      </a:pPr>
                      <a:r>
                        <a:rPr lang="es-ES" sz="1400" dirty="0">
                          <a:effectLst/>
                        </a:rPr>
                        <a:t>8</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nSpc>
                          <a:spcPct val="115000"/>
                        </a:lnSpc>
                        <a:spcAft>
                          <a:spcPts val="300"/>
                        </a:spcAft>
                      </a:pPr>
                      <a:r>
                        <a:rPr lang="es-PE" sz="1400" dirty="0">
                          <a:effectLst/>
                        </a:rPr>
                        <a:t>Metas para los indicadores para la evaluación del Plan de Trabajo de Articulación Territorial del PP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marL="21590">
                        <a:lnSpc>
                          <a:spcPct val="115000"/>
                        </a:lnSpc>
                        <a:spcAft>
                          <a:spcPts val="300"/>
                        </a:spcAft>
                      </a:pPr>
                      <a:r>
                        <a:rPr lang="es-PE" sz="1400" dirty="0">
                          <a:effectLst/>
                        </a:rPr>
                        <a:t>De las Tablas 3.1 a la 3.10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r>
            </a:tbl>
          </a:graphicData>
        </a:graphic>
      </p:graphicFrame>
      <p:sp>
        <p:nvSpPr>
          <p:cNvPr id="5" name="Rectangle 1"/>
          <p:cNvSpPr>
            <a:spLocks noChangeArrowheads="1"/>
          </p:cNvSpPr>
          <p:nvPr/>
        </p:nvSpPr>
        <p:spPr bwMode="auto">
          <a:xfrm>
            <a:off x="323528" y="1607957"/>
            <a:ext cx="488215" cy="3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8088" rIns="391989" bIns="38088" numCol="1" anchor="ctr" anchorCtr="0" compatLnSpc="1">
            <a:prstTxWarp prst="textNoShape">
              <a:avLst/>
            </a:prstTxWarp>
            <a:spAutoFit/>
          </a:bodyPr>
          <a:lstStyle>
            <a:lvl1pPr eaLnBrk="0" hangingPunct="0">
              <a:tabLst>
                <a:tab pos="1971675" algn="l"/>
              </a:tabLst>
              <a:defRPr>
                <a:solidFill>
                  <a:schemeClr val="tx1"/>
                </a:solidFill>
                <a:latin typeface="Arial" panose="020B0604020202020204" pitchFamily="34" charset="0"/>
              </a:defRPr>
            </a:lvl1pPr>
            <a:lvl2pPr eaLnBrk="0" hangingPunct="0">
              <a:tabLst>
                <a:tab pos="1971675" algn="l"/>
              </a:tabLst>
              <a:defRPr>
                <a:solidFill>
                  <a:schemeClr val="tx1"/>
                </a:solidFill>
                <a:latin typeface="Arial" panose="020B0604020202020204" pitchFamily="34" charset="0"/>
              </a:defRPr>
            </a:lvl2pPr>
            <a:lvl3pPr eaLnBrk="0" hangingPunct="0">
              <a:tabLst>
                <a:tab pos="1971675" algn="l"/>
              </a:tabLst>
              <a:defRPr>
                <a:solidFill>
                  <a:schemeClr val="tx1"/>
                </a:solidFill>
                <a:latin typeface="Arial" panose="020B0604020202020204" pitchFamily="34" charset="0"/>
              </a:defRPr>
            </a:lvl3pPr>
            <a:lvl4pPr eaLnBrk="0" hangingPunct="0">
              <a:tabLst>
                <a:tab pos="1971675" algn="l"/>
              </a:tabLst>
              <a:defRPr>
                <a:solidFill>
                  <a:schemeClr val="tx1"/>
                </a:solidFill>
                <a:latin typeface="Arial" panose="020B0604020202020204" pitchFamily="34" charset="0"/>
              </a:defRPr>
            </a:lvl4pPr>
            <a:lvl5pPr eaLnBrk="0" hangingPunct="0">
              <a:tabLst>
                <a:tab pos="1971675" algn="l"/>
              </a:tabLst>
              <a:defRPr>
                <a:solidFill>
                  <a:schemeClr val="tx1"/>
                </a:solidFill>
                <a:latin typeface="Arial" panose="020B0604020202020204" pitchFamily="34" charset="0"/>
              </a:defRPr>
            </a:lvl5pPr>
            <a:lvl6pPr eaLnBrk="0" fontAlgn="base" hangingPunct="0">
              <a:spcBef>
                <a:spcPct val="0"/>
              </a:spcBef>
              <a:spcAft>
                <a:spcPct val="0"/>
              </a:spcAft>
              <a:tabLst>
                <a:tab pos="1971675" algn="l"/>
              </a:tabLst>
              <a:defRPr>
                <a:solidFill>
                  <a:schemeClr val="tx1"/>
                </a:solidFill>
                <a:latin typeface="Arial" panose="020B0604020202020204" pitchFamily="34" charset="0"/>
              </a:defRPr>
            </a:lvl6pPr>
            <a:lvl7pPr eaLnBrk="0" fontAlgn="base" hangingPunct="0">
              <a:spcBef>
                <a:spcPct val="0"/>
              </a:spcBef>
              <a:spcAft>
                <a:spcPct val="0"/>
              </a:spcAft>
              <a:tabLst>
                <a:tab pos="1971675" algn="l"/>
              </a:tabLst>
              <a:defRPr>
                <a:solidFill>
                  <a:schemeClr val="tx1"/>
                </a:solidFill>
                <a:latin typeface="Arial" panose="020B0604020202020204" pitchFamily="34" charset="0"/>
              </a:defRPr>
            </a:lvl7pPr>
            <a:lvl8pPr eaLnBrk="0" fontAlgn="base" hangingPunct="0">
              <a:spcBef>
                <a:spcPct val="0"/>
              </a:spcBef>
              <a:spcAft>
                <a:spcPct val="0"/>
              </a:spcAft>
              <a:tabLst>
                <a:tab pos="1971675" algn="l"/>
              </a:tabLst>
              <a:defRPr>
                <a:solidFill>
                  <a:schemeClr val="tx1"/>
                </a:solidFill>
                <a:latin typeface="Arial" panose="020B0604020202020204" pitchFamily="34" charset="0"/>
              </a:defRPr>
            </a:lvl8pPr>
            <a:lvl9pPr eaLnBrk="0" fontAlgn="base" hangingPunct="0">
              <a:spcBef>
                <a:spcPct val="0"/>
              </a:spcBef>
              <a:spcAft>
                <a:spcPct val="0"/>
              </a:spcAft>
              <a:tabLst>
                <a:tab pos="1971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71675" algn="l"/>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6" name="1 Título"/>
          <p:cNvSpPr txBox="1">
            <a:spLocks/>
          </p:cNvSpPr>
          <p:nvPr/>
        </p:nvSpPr>
        <p:spPr bwMode="auto">
          <a:xfrm>
            <a:off x="398085" y="297014"/>
            <a:ext cx="8496944" cy="825467"/>
          </a:xfrm>
          <a:prstGeom prst="rect">
            <a:avLst/>
          </a:prstGeom>
          <a:noFill/>
          <a:ln w="9525">
            <a:noFill/>
            <a:miter lim="800000"/>
            <a:headEnd/>
            <a:tailEnd/>
          </a:ln>
        </p:spPr>
        <p:txBody>
          <a:bodyPr anchor="ctr"/>
          <a:lstStyle/>
          <a:p>
            <a:pPr lvl="0" eaLnBrk="0" hangingPunct="0">
              <a:tabLst>
                <a:tab pos="1971675" algn="l"/>
              </a:tabLst>
            </a:pPr>
            <a:r>
              <a:rPr lang="es-PE" altLang="es-ES" sz="3200" dirty="0">
                <a:solidFill>
                  <a:schemeClr val="bg1">
                    <a:lumMod val="50000"/>
                  </a:schemeClr>
                </a:solidFill>
                <a:ea typeface="Calibri" panose="020F0502020204030204" pitchFamily="34" charset="0"/>
                <a:cs typeface="Arial" panose="020B0604020202020204" pitchFamily="34" charset="0"/>
              </a:rPr>
              <a:t>Contenidos mínimos </a:t>
            </a:r>
            <a:r>
              <a:rPr lang="es-PE" altLang="es-ES" sz="3200" dirty="0" smtClean="0">
                <a:solidFill>
                  <a:schemeClr val="bg1">
                    <a:lumMod val="50000"/>
                  </a:schemeClr>
                </a:solidFill>
                <a:ea typeface="Calibri" panose="020F0502020204030204" pitchFamily="34" charset="0"/>
                <a:cs typeface="Arial" panose="020B0604020202020204" pitchFamily="34" charset="0"/>
              </a:rPr>
              <a:t>Plan </a:t>
            </a:r>
            <a:r>
              <a:rPr lang="es-PE" altLang="es-ES" sz="3200" dirty="0">
                <a:solidFill>
                  <a:schemeClr val="bg1">
                    <a:lumMod val="50000"/>
                  </a:schemeClr>
                </a:solidFill>
                <a:ea typeface="Calibri" panose="020F0502020204030204" pitchFamily="34" charset="0"/>
                <a:cs typeface="Arial" panose="020B0604020202020204" pitchFamily="34" charset="0"/>
              </a:rPr>
              <a:t>de t</a:t>
            </a:r>
            <a:r>
              <a:rPr lang="es-PE" altLang="es-ES" sz="3200" dirty="0" smtClean="0">
                <a:solidFill>
                  <a:schemeClr val="bg1">
                    <a:lumMod val="50000"/>
                  </a:schemeClr>
                </a:solidFill>
                <a:ea typeface="Calibri" panose="020F0502020204030204" pitchFamily="34" charset="0"/>
                <a:cs typeface="Arial" panose="020B0604020202020204" pitchFamily="34" charset="0"/>
              </a:rPr>
              <a:t>rabajo de </a:t>
            </a:r>
            <a:r>
              <a:rPr lang="es-PE" altLang="es-ES" sz="3200" dirty="0">
                <a:solidFill>
                  <a:schemeClr val="bg1">
                    <a:lumMod val="50000"/>
                  </a:schemeClr>
                </a:solidFill>
                <a:ea typeface="Calibri" panose="020F0502020204030204" pitchFamily="34" charset="0"/>
                <a:cs typeface="Arial" panose="020B0604020202020204" pitchFamily="34" charset="0"/>
              </a:rPr>
              <a:t>a</a:t>
            </a:r>
            <a:r>
              <a:rPr lang="es-PE" altLang="es-ES" sz="3200" dirty="0" smtClean="0">
                <a:solidFill>
                  <a:schemeClr val="bg1">
                    <a:lumMod val="50000"/>
                  </a:schemeClr>
                </a:solidFill>
                <a:ea typeface="Calibri" panose="020F0502020204030204" pitchFamily="34" charset="0"/>
                <a:cs typeface="Arial" panose="020B0604020202020204" pitchFamily="34" charset="0"/>
              </a:rPr>
              <a:t>rticulación </a:t>
            </a:r>
            <a:r>
              <a:rPr lang="es-PE" altLang="es-ES" sz="3200" dirty="0">
                <a:solidFill>
                  <a:schemeClr val="bg1">
                    <a:lumMod val="50000"/>
                  </a:schemeClr>
                </a:solidFill>
                <a:ea typeface="Calibri" panose="020F0502020204030204" pitchFamily="34" charset="0"/>
                <a:cs typeface="Arial" panose="020B0604020202020204" pitchFamily="34" charset="0"/>
              </a:rPr>
              <a:t>t</a:t>
            </a:r>
            <a:r>
              <a:rPr lang="es-PE" altLang="es-ES" sz="3200" dirty="0" smtClean="0">
                <a:solidFill>
                  <a:schemeClr val="bg1">
                    <a:lumMod val="50000"/>
                  </a:schemeClr>
                </a:solidFill>
                <a:ea typeface="Calibri" panose="020F0502020204030204" pitchFamily="34" charset="0"/>
                <a:cs typeface="Arial" panose="020B0604020202020204" pitchFamily="34" charset="0"/>
              </a:rPr>
              <a:t>erritorial </a:t>
            </a:r>
            <a:r>
              <a:rPr lang="es-PE" altLang="es-ES" sz="3200" dirty="0">
                <a:solidFill>
                  <a:schemeClr val="bg1">
                    <a:lumMod val="50000"/>
                  </a:schemeClr>
                </a:solidFill>
                <a:ea typeface="Calibri" panose="020F0502020204030204" pitchFamily="34" charset="0"/>
                <a:cs typeface="Arial" panose="020B0604020202020204" pitchFamily="34" charset="0"/>
              </a:rPr>
              <a:t>del </a:t>
            </a:r>
            <a:r>
              <a:rPr lang="es-PE" altLang="es-ES" sz="3200" dirty="0" smtClean="0">
                <a:solidFill>
                  <a:schemeClr val="bg1">
                    <a:lumMod val="50000"/>
                  </a:schemeClr>
                </a:solidFill>
                <a:ea typeface="Calibri" panose="020F0502020204030204" pitchFamily="34" charset="0"/>
                <a:cs typeface="Arial" panose="020B0604020202020204" pitchFamily="34" charset="0"/>
              </a:rPr>
              <a:t>PP</a:t>
            </a:r>
            <a:endParaRPr lang="es-ES" altLang="es-ES" sz="3200" dirty="0">
              <a:solidFill>
                <a:schemeClr val="bg1">
                  <a:lumMod val="50000"/>
                </a:schemeClr>
              </a:solidFill>
            </a:endParaRPr>
          </a:p>
        </p:txBody>
      </p:sp>
    </p:spTree>
    <p:extLst>
      <p:ext uri="{BB962C8B-B14F-4D97-AF65-F5344CB8AC3E}">
        <p14:creationId xmlns:p14="http://schemas.microsoft.com/office/powerpoint/2010/main" val="1032778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a:xfrm>
            <a:off x="914400" y="1412875"/>
            <a:ext cx="7623175" cy="2211571"/>
          </a:xfrm>
          <a:noFill/>
        </p:spPr>
        <p:txBody>
          <a:bodyPr anchor="ctr" anchorCtr="0"/>
          <a:lstStyle/>
          <a:p>
            <a:r>
              <a:rPr lang="es-PE" sz="4400" dirty="0">
                <a:solidFill>
                  <a:schemeClr val="bg1">
                    <a:lumMod val="50000"/>
                  </a:schemeClr>
                </a:solidFill>
                <a:latin typeface="Arial" pitchFamily="34" charset="0"/>
                <a:cs typeface="Arial" pitchFamily="34" charset="0"/>
              </a:rPr>
              <a:t>Restricciones a las modificaciones presupuestarias a nivel de </a:t>
            </a:r>
            <a:r>
              <a:rPr lang="es-PE" sz="4400" dirty="0" smtClean="0">
                <a:solidFill>
                  <a:schemeClr val="bg1">
                    <a:lumMod val="50000"/>
                  </a:schemeClr>
                </a:solidFill>
                <a:latin typeface="Arial" pitchFamily="34" charset="0"/>
                <a:cs typeface="Arial" pitchFamily="34" charset="0"/>
              </a:rPr>
              <a:t>PP</a:t>
            </a:r>
            <a:endParaRPr lang="es-ES" sz="4400" dirty="0" smtClean="0">
              <a:solidFill>
                <a:schemeClr val="bg1">
                  <a:lumMod val="50000"/>
                </a:schemeClr>
              </a:solidFill>
              <a:latin typeface="Arial" pitchFamily="34" charset="0"/>
              <a:cs typeface="Arial" pitchFamily="34" charset="0"/>
            </a:endParaRPr>
          </a:p>
        </p:txBody>
      </p:sp>
      <p:sp>
        <p:nvSpPr>
          <p:cNvPr id="4" name="3 Marcador de número de diapositiva"/>
          <p:cNvSpPr>
            <a:spLocks noGrp="1"/>
          </p:cNvSpPr>
          <p:nvPr>
            <p:ph type="sldNum" sz="quarter" idx="11"/>
          </p:nvPr>
        </p:nvSpPr>
        <p:spPr>
          <a:xfrm>
            <a:off x="6577398" y="6221850"/>
            <a:ext cx="2133600" cy="457200"/>
          </a:xfrm>
        </p:spPr>
        <p:txBody>
          <a:bodyPr/>
          <a:lstStyle/>
          <a:p>
            <a:pPr>
              <a:defRPr/>
            </a:pPr>
            <a:fld id="{6F840B7C-61B1-48A5-896B-D4E79A2E5859}" type="slidenum">
              <a:rPr lang="es-ES" altLang="en-US" smtClean="0">
                <a:solidFill>
                  <a:srgbClr val="FFFFFF"/>
                </a:solidFill>
              </a:rPr>
              <a:pPr>
                <a:defRPr/>
              </a:pPr>
              <a:t>62</a:t>
            </a:fld>
            <a:endParaRPr lang="es-ES" altLang="en-US" dirty="0">
              <a:solidFill>
                <a:srgbClr val="FFFFFF"/>
              </a:solidFill>
            </a:endParaRPr>
          </a:p>
        </p:txBody>
      </p:sp>
    </p:spTree>
    <p:extLst>
      <p:ext uri="{BB962C8B-B14F-4D97-AF65-F5344CB8AC3E}">
        <p14:creationId xmlns:p14="http://schemas.microsoft.com/office/powerpoint/2010/main" val="2273004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63</a:t>
            </a:fld>
            <a:endParaRPr lang="es-ES" altLang="en-US" smtClean="0"/>
          </a:p>
        </p:txBody>
      </p:sp>
      <p:sp>
        <p:nvSpPr>
          <p:cNvPr id="33795" name="Rectangle 2"/>
          <p:cNvSpPr>
            <a:spLocks noGrp="1" noChangeArrowheads="1"/>
          </p:cNvSpPr>
          <p:nvPr>
            <p:ph type="title"/>
          </p:nvPr>
        </p:nvSpPr>
        <p:spPr>
          <a:xfrm>
            <a:off x="395536" y="260648"/>
            <a:ext cx="8229600" cy="1143000"/>
          </a:xfrm>
        </p:spPr>
        <p:txBody>
          <a:bodyPr/>
          <a:lstStyle/>
          <a:p>
            <a:pPr eaLnBrk="1" hangingPunct="1"/>
            <a:r>
              <a:rPr lang="es-MX" sz="3200" dirty="0">
                <a:latin typeface="Arial" pitchFamily="34" charset="0"/>
                <a:cs typeface="Arial" pitchFamily="34" charset="0"/>
              </a:rPr>
              <a:t>L</a:t>
            </a:r>
            <a:r>
              <a:rPr lang="es-MX" sz="3200" dirty="0" smtClean="0">
                <a:latin typeface="Arial" pitchFamily="34" charset="0"/>
                <a:cs typeface="Arial" pitchFamily="34" charset="0"/>
              </a:rPr>
              <a:t>ey General del Sistema Nacional de Presupuesto </a:t>
            </a:r>
            <a:endParaRPr lang="es-ES" sz="3200" dirty="0" smtClean="0">
              <a:latin typeface="Arial" pitchFamily="34" charset="0"/>
              <a:cs typeface="Arial" pitchFamily="34" charset="0"/>
            </a:endParaRPr>
          </a:p>
        </p:txBody>
      </p:sp>
      <p:sp>
        <p:nvSpPr>
          <p:cNvPr id="33796" name="Rectangle 3"/>
          <p:cNvSpPr>
            <a:spLocks noGrp="1" noChangeArrowheads="1"/>
          </p:cNvSpPr>
          <p:nvPr>
            <p:ph type="body" idx="1"/>
          </p:nvPr>
        </p:nvSpPr>
        <p:spPr>
          <a:xfrm>
            <a:off x="427524" y="1556792"/>
            <a:ext cx="8229600" cy="4525963"/>
          </a:xfrm>
        </p:spPr>
        <p:txBody>
          <a:bodyPr/>
          <a:lstStyle/>
          <a:p>
            <a:pPr marL="0" indent="0" algn="just" eaLnBrk="1" hangingPunct="1">
              <a:buNone/>
            </a:pPr>
            <a:r>
              <a:rPr lang="es-PE" sz="2000" b="1" i="1" dirty="0">
                <a:latin typeface="Arial" pitchFamily="34" charset="0"/>
                <a:cs typeface="Arial" pitchFamily="34" charset="0"/>
              </a:rPr>
              <a:t>Artículo </a:t>
            </a:r>
            <a:r>
              <a:rPr lang="es-PE" sz="2000" b="1" i="1" dirty="0" smtClean="0">
                <a:latin typeface="Arial" pitchFamily="34" charset="0"/>
                <a:cs typeface="Arial" pitchFamily="34" charset="0"/>
              </a:rPr>
              <a:t>80° Modificaciones </a:t>
            </a:r>
            <a:r>
              <a:rPr lang="es-PE" sz="2000" b="1" i="1" dirty="0">
                <a:latin typeface="Arial" pitchFamily="34" charset="0"/>
                <a:cs typeface="Arial" pitchFamily="34" charset="0"/>
              </a:rPr>
              <a:t>presupuestarias en el marco de los Programas </a:t>
            </a:r>
            <a:r>
              <a:rPr lang="es-PE" sz="2000" b="1" i="1" dirty="0" smtClean="0">
                <a:latin typeface="Arial" pitchFamily="34" charset="0"/>
                <a:cs typeface="Arial" pitchFamily="34" charset="0"/>
              </a:rPr>
              <a:t>Presupuestales</a:t>
            </a:r>
          </a:p>
          <a:p>
            <a:pPr marL="0" indent="0" algn="just" eaLnBrk="1" hangingPunct="1">
              <a:buNone/>
            </a:pPr>
            <a:endParaRPr lang="es-MX" sz="2000" b="1" i="1" dirty="0" smtClean="0">
              <a:latin typeface="Arial" pitchFamily="34" charset="0"/>
              <a:cs typeface="Arial" pitchFamily="34" charset="0"/>
            </a:endParaRPr>
          </a:p>
          <a:p>
            <a:pPr marL="0" indent="0" algn="just" eaLnBrk="1" hangingPunct="1">
              <a:buNone/>
            </a:pPr>
            <a:r>
              <a:rPr lang="es-PE" sz="2000" dirty="0">
                <a:latin typeface="Arial" pitchFamily="34" charset="0"/>
                <a:cs typeface="Arial" pitchFamily="34" charset="0"/>
              </a:rPr>
              <a:t>80.1 Las entidades que cuentan con programas presupuestales pueden realizar </a:t>
            </a:r>
            <a:r>
              <a:rPr lang="es-PE" sz="2000" dirty="0" smtClean="0">
                <a:latin typeface="Arial" pitchFamily="34" charset="0"/>
                <a:cs typeface="Arial" pitchFamily="34" charset="0"/>
              </a:rPr>
              <a:t>modificaciones </a:t>
            </a:r>
            <a:r>
              <a:rPr lang="es-PE" sz="2000" dirty="0">
                <a:latin typeface="Arial" pitchFamily="34" charset="0"/>
                <a:cs typeface="Arial" pitchFamily="34" charset="0"/>
              </a:rPr>
              <a:t>presupuestarias en el nivel funcional programático entre los productos del programa presupuestal que implementan, sólo si se han alcanzado las metas físicas programadas de los indicadores de producción física de producto, debiendo reasignarse estos créditos presupuestarios en otras prioridades </a:t>
            </a:r>
            <a:r>
              <a:rPr lang="es-PE" sz="2000" dirty="0" smtClean="0">
                <a:latin typeface="Arial" pitchFamily="34" charset="0"/>
                <a:cs typeface="Arial" pitchFamily="34" charset="0"/>
              </a:rPr>
              <a:t>definidas </a:t>
            </a:r>
            <a:r>
              <a:rPr lang="es-PE" sz="2000" dirty="0">
                <a:latin typeface="Arial" pitchFamily="34" charset="0"/>
                <a:cs typeface="Arial" pitchFamily="34" charset="0"/>
              </a:rPr>
              <a:t>dentro del programa o, en su defecto, en los productos de otros programas presupuestales con los que cuenten.</a:t>
            </a: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255811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64</a:t>
            </a:fld>
            <a:endParaRPr lang="es-ES" altLang="en-US" smtClean="0"/>
          </a:p>
        </p:txBody>
      </p:sp>
      <p:sp>
        <p:nvSpPr>
          <p:cNvPr id="33795" name="Rectangle 2"/>
          <p:cNvSpPr>
            <a:spLocks noGrp="1" noChangeArrowheads="1"/>
          </p:cNvSpPr>
          <p:nvPr>
            <p:ph type="title"/>
          </p:nvPr>
        </p:nvSpPr>
        <p:spPr>
          <a:xfrm>
            <a:off x="395536" y="260648"/>
            <a:ext cx="8229600" cy="1143000"/>
          </a:xfrm>
        </p:spPr>
        <p:txBody>
          <a:bodyPr/>
          <a:lstStyle/>
          <a:p>
            <a:pPr eaLnBrk="1" hangingPunct="1"/>
            <a:r>
              <a:rPr lang="es-MX" sz="3200" dirty="0">
                <a:latin typeface="Arial" pitchFamily="34" charset="0"/>
                <a:cs typeface="Arial" pitchFamily="34" charset="0"/>
              </a:rPr>
              <a:t>L</a:t>
            </a:r>
            <a:r>
              <a:rPr lang="es-MX" sz="3200" dirty="0" smtClean="0">
                <a:latin typeface="Arial" pitchFamily="34" charset="0"/>
                <a:cs typeface="Arial" pitchFamily="34" charset="0"/>
              </a:rPr>
              <a:t>ey General del Sistema Nacional de Presupuesto </a:t>
            </a:r>
            <a:endParaRPr lang="es-ES" sz="3200" dirty="0" smtClean="0">
              <a:latin typeface="Arial" pitchFamily="34" charset="0"/>
              <a:cs typeface="Arial" pitchFamily="34" charset="0"/>
            </a:endParaRPr>
          </a:p>
        </p:txBody>
      </p:sp>
      <p:sp>
        <p:nvSpPr>
          <p:cNvPr id="33796" name="Rectangle 3"/>
          <p:cNvSpPr>
            <a:spLocks noGrp="1" noChangeArrowheads="1"/>
          </p:cNvSpPr>
          <p:nvPr>
            <p:ph type="body" idx="1"/>
          </p:nvPr>
        </p:nvSpPr>
        <p:spPr>
          <a:xfrm>
            <a:off x="427524" y="1556792"/>
            <a:ext cx="8229600" cy="4525963"/>
          </a:xfrm>
        </p:spPr>
        <p:txBody>
          <a:bodyPr/>
          <a:lstStyle/>
          <a:p>
            <a:pPr marL="0" indent="0" algn="just" eaLnBrk="1" hangingPunct="1">
              <a:buNone/>
            </a:pPr>
            <a:r>
              <a:rPr lang="es-PE" sz="2000" b="1" i="1" dirty="0">
                <a:latin typeface="Arial" pitchFamily="34" charset="0"/>
                <a:cs typeface="Arial" pitchFamily="34" charset="0"/>
              </a:rPr>
              <a:t>Artículo </a:t>
            </a:r>
            <a:r>
              <a:rPr lang="es-PE" sz="2000" b="1" i="1" dirty="0" smtClean="0">
                <a:latin typeface="Arial" pitchFamily="34" charset="0"/>
                <a:cs typeface="Arial" pitchFamily="34" charset="0"/>
              </a:rPr>
              <a:t>80° Modificaciones </a:t>
            </a:r>
            <a:r>
              <a:rPr lang="es-PE" sz="2000" b="1" i="1" dirty="0">
                <a:latin typeface="Arial" pitchFamily="34" charset="0"/>
                <a:cs typeface="Arial" pitchFamily="34" charset="0"/>
              </a:rPr>
              <a:t>presupuestarias en el marco de los Programas </a:t>
            </a:r>
            <a:r>
              <a:rPr lang="es-PE" sz="2000" b="1" i="1" dirty="0" smtClean="0">
                <a:latin typeface="Arial" pitchFamily="34" charset="0"/>
                <a:cs typeface="Arial" pitchFamily="34" charset="0"/>
              </a:rPr>
              <a:t>Presupuestales</a:t>
            </a:r>
          </a:p>
          <a:p>
            <a:pPr marL="0" indent="0" algn="just" eaLnBrk="1" hangingPunct="1">
              <a:buNone/>
            </a:pPr>
            <a:endParaRPr lang="es-MX" sz="800" b="1" i="1" dirty="0" smtClean="0">
              <a:latin typeface="Arial" pitchFamily="34" charset="0"/>
              <a:cs typeface="Arial" pitchFamily="34" charset="0"/>
            </a:endParaRPr>
          </a:p>
          <a:p>
            <a:pPr marL="0" indent="0" algn="just" eaLnBrk="1" hangingPunct="1">
              <a:buNone/>
            </a:pPr>
            <a:r>
              <a:rPr lang="es-PE" sz="2000" dirty="0" smtClean="0">
                <a:latin typeface="Arial" pitchFamily="34" charset="0"/>
                <a:cs typeface="Arial" pitchFamily="34" charset="0"/>
              </a:rPr>
              <a:t>80.1 </a:t>
            </a:r>
            <a:r>
              <a:rPr lang="es-PE" sz="2000" dirty="0">
                <a:latin typeface="+mn-lt"/>
              </a:rPr>
              <a:t>De manera excepcional, los pliegos pueden realizar </a:t>
            </a:r>
            <a:r>
              <a:rPr lang="es-PE" sz="2000" dirty="0" smtClean="0">
                <a:latin typeface="+mn-lt"/>
              </a:rPr>
              <a:t>modificaciones </a:t>
            </a:r>
            <a:r>
              <a:rPr lang="es-PE" sz="2000" dirty="0">
                <a:latin typeface="+mn-lt"/>
              </a:rPr>
              <a:t>presupuestarias en el nivel funcional programático dentro y entre los programas presupuestales con los que cuentan, durante el primer trimestre del año </a:t>
            </a:r>
            <a:r>
              <a:rPr lang="es-PE" sz="2000" dirty="0" smtClean="0">
                <a:latin typeface="+mn-lt"/>
              </a:rPr>
              <a:t>fiscal</a:t>
            </a:r>
            <a:r>
              <a:rPr lang="es-PE" sz="2000" dirty="0">
                <a:latin typeface="+mn-lt"/>
              </a:rPr>
              <a:t>, y hasta el segundo trimestre para el caso de los programas presupuestales que inicien su implementación en el año </a:t>
            </a:r>
            <a:r>
              <a:rPr lang="es-PE" sz="2000" dirty="0" smtClean="0">
                <a:latin typeface="+mn-lt"/>
              </a:rPr>
              <a:t>fiscal</a:t>
            </a:r>
            <a:r>
              <a:rPr lang="es-PE" sz="2000" dirty="0">
                <a:latin typeface="+mn-lt"/>
              </a:rPr>
              <a:t>, previo informe favorable de la Dirección General de Presupuesto Público, el que tiene en cuenta la suscripción y/o cumplimiento de los compromisos en relación a la mejora del diseño, seguimiento y evaluación del programa presupuestal, el nivel de ejecución y/o la proyección de ejecución de metas físicas programadas de los indicadores de producción física de producto, entre otros aspectos, según corresponda</a:t>
            </a:r>
            <a:r>
              <a:rPr lang="es-PE" sz="2000" dirty="0" smtClean="0">
                <a:latin typeface="+mn-lt"/>
                <a:cs typeface="Arial" pitchFamily="34" charset="0"/>
              </a:rPr>
              <a:t>.</a:t>
            </a:r>
            <a:endParaRPr lang="es-ES" sz="2000" dirty="0" smtClean="0">
              <a:latin typeface="+mn-lt"/>
              <a:cs typeface="Arial" pitchFamily="34" charset="0"/>
            </a:endParaRPr>
          </a:p>
        </p:txBody>
      </p:sp>
    </p:spTree>
    <p:extLst>
      <p:ext uri="{BB962C8B-B14F-4D97-AF65-F5344CB8AC3E}">
        <p14:creationId xmlns:p14="http://schemas.microsoft.com/office/powerpoint/2010/main" val="169025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65</a:t>
            </a:fld>
            <a:endParaRPr lang="es-ES" altLang="en-US" smtClean="0"/>
          </a:p>
        </p:txBody>
      </p:sp>
      <p:sp>
        <p:nvSpPr>
          <p:cNvPr id="33795" name="Rectangle 2"/>
          <p:cNvSpPr>
            <a:spLocks noGrp="1" noChangeArrowheads="1"/>
          </p:cNvSpPr>
          <p:nvPr>
            <p:ph type="title"/>
          </p:nvPr>
        </p:nvSpPr>
        <p:spPr>
          <a:xfrm>
            <a:off x="395536" y="260648"/>
            <a:ext cx="8229600" cy="1143000"/>
          </a:xfrm>
        </p:spPr>
        <p:txBody>
          <a:bodyPr/>
          <a:lstStyle/>
          <a:p>
            <a:pPr eaLnBrk="1" hangingPunct="1"/>
            <a:r>
              <a:rPr lang="es-MX" sz="3200" dirty="0">
                <a:latin typeface="Arial" pitchFamily="34" charset="0"/>
                <a:cs typeface="Arial" pitchFamily="34" charset="0"/>
              </a:rPr>
              <a:t>L</a:t>
            </a:r>
            <a:r>
              <a:rPr lang="es-MX" sz="3200" dirty="0" smtClean="0">
                <a:latin typeface="Arial" pitchFamily="34" charset="0"/>
                <a:cs typeface="Arial" pitchFamily="34" charset="0"/>
              </a:rPr>
              <a:t>ey General del Sistema Nacional de Presupuesto </a:t>
            </a:r>
            <a:endParaRPr lang="es-ES" sz="3200" dirty="0" smtClean="0">
              <a:latin typeface="Arial" pitchFamily="34" charset="0"/>
              <a:cs typeface="Arial" pitchFamily="34" charset="0"/>
            </a:endParaRPr>
          </a:p>
        </p:txBody>
      </p:sp>
      <p:sp>
        <p:nvSpPr>
          <p:cNvPr id="33796" name="Rectangle 3"/>
          <p:cNvSpPr>
            <a:spLocks noGrp="1" noChangeArrowheads="1"/>
          </p:cNvSpPr>
          <p:nvPr>
            <p:ph type="body" idx="1"/>
          </p:nvPr>
        </p:nvSpPr>
        <p:spPr>
          <a:xfrm>
            <a:off x="427524" y="1556792"/>
            <a:ext cx="8229600" cy="4525963"/>
          </a:xfrm>
        </p:spPr>
        <p:txBody>
          <a:bodyPr/>
          <a:lstStyle/>
          <a:p>
            <a:pPr marL="0" indent="0" algn="just" eaLnBrk="1" hangingPunct="1">
              <a:buNone/>
            </a:pPr>
            <a:r>
              <a:rPr lang="es-PE" sz="2000" b="1" i="1" dirty="0">
                <a:latin typeface="Arial" pitchFamily="34" charset="0"/>
                <a:cs typeface="Arial" pitchFamily="34" charset="0"/>
              </a:rPr>
              <a:t>Artículo </a:t>
            </a:r>
            <a:r>
              <a:rPr lang="es-PE" sz="2000" b="1" i="1" dirty="0" smtClean="0">
                <a:latin typeface="Arial" pitchFamily="34" charset="0"/>
                <a:cs typeface="Arial" pitchFamily="34" charset="0"/>
              </a:rPr>
              <a:t>80° Modificaciones </a:t>
            </a:r>
            <a:r>
              <a:rPr lang="es-PE" sz="2000" b="1" i="1" dirty="0">
                <a:latin typeface="Arial" pitchFamily="34" charset="0"/>
                <a:cs typeface="Arial" pitchFamily="34" charset="0"/>
              </a:rPr>
              <a:t>presupuestarias en el marco de los Programas </a:t>
            </a:r>
            <a:r>
              <a:rPr lang="es-PE" sz="2000" b="1" i="1" dirty="0" smtClean="0">
                <a:latin typeface="Arial" pitchFamily="34" charset="0"/>
                <a:cs typeface="Arial" pitchFamily="34" charset="0"/>
              </a:rPr>
              <a:t>Presupuestales</a:t>
            </a:r>
          </a:p>
          <a:p>
            <a:pPr marL="0" indent="0" algn="just" eaLnBrk="1" hangingPunct="1">
              <a:buNone/>
            </a:pPr>
            <a:endParaRPr lang="es-MX" sz="800" b="1" i="1" dirty="0" smtClean="0">
              <a:latin typeface="Arial" pitchFamily="34" charset="0"/>
              <a:cs typeface="Arial" pitchFamily="34" charset="0"/>
            </a:endParaRPr>
          </a:p>
          <a:p>
            <a:pPr marL="0" indent="0" algn="just" eaLnBrk="1" hangingPunct="1">
              <a:buNone/>
            </a:pPr>
            <a:r>
              <a:rPr lang="es-PE" sz="2000" dirty="0" smtClean="0">
                <a:latin typeface="Arial" pitchFamily="34" charset="0"/>
                <a:cs typeface="Arial" pitchFamily="34" charset="0"/>
              </a:rPr>
              <a:t>80.1 </a:t>
            </a:r>
            <a:r>
              <a:rPr lang="es-PE" sz="2000" dirty="0">
                <a:latin typeface="+mj-lt"/>
              </a:rPr>
              <a:t>Las </a:t>
            </a:r>
            <a:r>
              <a:rPr lang="es-PE" sz="2000" dirty="0" smtClean="0">
                <a:latin typeface="+mj-lt"/>
              </a:rPr>
              <a:t>modificaciones </a:t>
            </a:r>
            <a:r>
              <a:rPr lang="es-PE" sz="2000" dirty="0">
                <a:latin typeface="+mj-lt"/>
              </a:rPr>
              <a:t>presupuestarias en el nivel funcional programático que comprendan a proyectos de inversión pública no se encuentran comprendidas en lo establecido en los párrafos precedentes y deberá ser informado durante la fase de evaluación presupuestaria</a:t>
            </a:r>
            <a:r>
              <a:rPr lang="es-PE" sz="2000" dirty="0" smtClean="0">
                <a:latin typeface="+mj-lt"/>
                <a:cs typeface="Arial" pitchFamily="34" charset="0"/>
              </a:rPr>
              <a:t>.</a:t>
            </a:r>
          </a:p>
          <a:p>
            <a:pPr marL="0" indent="0" algn="just" eaLnBrk="1" hangingPunct="1">
              <a:buNone/>
            </a:pPr>
            <a:endParaRPr lang="es-PE" sz="2000" dirty="0" smtClean="0">
              <a:latin typeface="+mj-lt"/>
              <a:cs typeface="Arial" pitchFamily="34" charset="0"/>
            </a:endParaRPr>
          </a:p>
          <a:p>
            <a:pPr marL="0" indent="0" algn="just" eaLnBrk="1" hangingPunct="1">
              <a:buNone/>
            </a:pPr>
            <a:r>
              <a:rPr lang="es-PE" sz="2000" dirty="0">
                <a:latin typeface="Arial" pitchFamily="34" charset="0"/>
                <a:cs typeface="Arial" pitchFamily="34" charset="0"/>
              </a:rPr>
              <a:t>Las </a:t>
            </a:r>
            <a:r>
              <a:rPr lang="es-PE" sz="2000" dirty="0" smtClean="0">
                <a:latin typeface="Arial" pitchFamily="34" charset="0"/>
                <a:cs typeface="Arial" pitchFamily="34" charset="0"/>
              </a:rPr>
              <a:t>modificaciones </a:t>
            </a:r>
            <a:r>
              <a:rPr lang="es-PE" sz="2000" dirty="0">
                <a:latin typeface="Arial" pitchFamily="34" charset="0"/>
                <a:cs typeface="Arial" pitchFamily="34" charset="0"/>
              </a:rPr>
              <a:t>presupuestarias en el nivel funcional programático que comprendan a acciones comunes sólo pueden efectuarse entre y dentro de los programas presupuestales con los que cuenta la entidad y no se encuentran comprendidas en lo establecido en el primer y segundo párrafo del presente </a:t>
            </a:r>
            <a:r>
              <a:rPr lang="es-PE" sz="2000" dirty="0" smtClean="0">
                <a:latin typeface="Arial" pitchFamily="34" charset="0"/>
                <a:cs typeface="Arial" pitchFamily="34" charset="0"/>
              </a:rPr>
              <a:t>numeral.</a:t>
            </a: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204653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66</a:t>
            </a:fld>
            <a:endParaRPr lang="es-ES" altLang="en-US" smtClean="0"/>
          </a:p>
        </p:txBody>
      </p:sp>
      <p:sp>
        <p:nvSpPr>
          <p:cNvPr id="33795" name="Rectangle 2"/>
          <p:cNvSpPr>
            <a:spLocks noGrp="1" noChangeArrowheads="1"/>
          </p:cNvSpPr>
          <p:nvPr>
            <p:ph type="title"/>
          </p:nvPr>
        </p:nvSpPr>
        <p:spPr>
          <a:xfrm>
            <a:off x="395536" y="260648"/>
            <a:ext cx="8229600" cy="1143000"/>
          </a:xfrm>
        </p:spPr>
        <p:txBody>
          <a:bodyPr/>
          <a:lstStyle/>
          <a:p>
            <a:pPr eaLnBrk="1" hangingPunct="1"/>
            <a:r>
              <a:rPr lang="es-MX" sz="3200" dirty="0">
                <a:latin typeface="Arial" pitchFamily="34" charset="0"/>
                <a:cs typeface="Arial" pitchFamily="34" charset="0"/>
              </a:rPr>
              <a:t>L</a:t>
            </a:r>
            <a:r>
              <a:rPr lang="es-MX" sz="3200" dirty="0" smtClean="0">
                <a:latin typeface="Arial" pitchFamily="34" charset="0"/>
                <a:cs typeface="Arial" pitchFamily="34" charset="0"/>
              </a:rPr>
              <a:t>ey General del Sistema Nacional de Presupuesto </a:t>
            </a:r>
            <a:endParaRPr lang="es-ES" sz="3200" dirty="0" smtClean="0">
              <a:latin typeface="Arial" pitchFamily="34" charset="0"/>
              <a:cs typeface="Arial" pitchFamily="34" charset="0"/>
            </a:endParaRPr>
          </a:p>
        </p:txBody>
      </p:sp>
      <p:sp>
        <p:nvSpPr>
          <p:cNvPr id="33796" name="Rectangle 3"/>
          <p:cNvSpPr>
            <a:spLocks noGrp="1" noChangeArrowheads="1"/>
          </p:cNvSpPr>
          <p:nvPr>
            <p:ph type="body" idx="1"/>
          </p:nvPr>
        </p:nvSpPr>
        <p:spPr>
          <a:xfrm>
            <a:off x="427524" y="1556792"/>
            <a:ext cx="8229600" cy="4525963"/>
          </a:xfrm>
        </p:spPr>
        <p:txBody>
          <a:bodyPr/>
          <a:lstStyle/>
          <a:p>
            <a:pPr marL="0" indent="0" algn="just" eaLnBrk="1" hangingPunct="1">
              <a:buNone/>
            </a:pPr>
            <a:r>
              <a:rPr lang="es-PE" sz="2000" b="1" i="1" dirty="0">
                <a:latin typeface="Arial" pitchFamily="34" charset="0"/>
                <a:cs typeface="Arial" pitchFamily="34" charset="0"/>
              </a:rPr>
              <a:t>Artículo </a:t>
            </a:r>
            <a:r>
              <a:rPr lang="es-PE" sz="2000" b="1" i="1" dirty="0" smtClean="0">
                <a:latin typeface="Arial" pitchFamily="34" charset="0"/>
                <a:cs typeface="Arial" pitchFamily="34" charset="0"/>
              </a:rPr>
              <a:t>80° Modificaciones </a:t>
            </a:r>
            <a:r>
              <a:rPr lang="es-PE" sz="2000" b="1" i="1" dirty="0">
                <a:latin typeface="Arial" pitchFamily="34" charset="0"/>
                <a:cs typeface="Arial" pitchFamily="34" charset="0"/>
              </a:rPr>
              <a:t>presupuestarias en el marco de los Programas </a:t>
            </a:r>
            <a:r>
              <a:rPr lang="es-PE" sz="2000" b="1" i="1" dirty="0" smtClean="0">
                <a:latin typeface="Arial" pitchFamily="34" charset="0"/>
                <a:cs typeface="Arial" pitchFamily="34" charset="0"/>
              </a:rPr>
              <a:t>Presupuestales</a:t>
            </a:r>
          </a:p>
          <a:p>
            <a:pPr marL="0" indent="0" algn="just" eaLnBrk="1" hangingPunct="1">
              <a:buNone/>
            </a:pPr>
            <a:endParaRPr lang="es-MX" sz="800" b="1" i="1" dirty="0" smtClean="0">
              <a:latin typeface="Arial" pitchFamily="34" charset="0"/>
              <a:cs typeface="Arial" pitchFamily="34" charset="0"/>
            </a:endParaRPr>
          </a:p>
          <a:p>
            <a:pPr marL="0" indent="0" algn="just" eaLnBrk="1" hangingPunct="1">
              <a:buNone/>
            </a:pPr>
            <a:r>
              <a:rPr lang="es-PE" sz="2000" dirty="0" smtClean="0">
                <a:latin typeface="Arial" pitchFamily="34" charset="0"/>
                <a:cs typeface="Arial" pitchFamily="34" charset="0"/>
              </a:rPr>
              <a:t>80.1 </a:t>
            </a:r>
            <a:r>
              <a:rPr lang="es-PE" sz="2000" dirty="0">
                <a:latin typeface="+mj-lt"/>
              </a:rPr>
              <a:t>Las </a:t>
            </a:r>
            <a:r>
              <a:rPr lang="es-PE" sz="2000" dirty="0" smtClean="0">
                <a:latin typeface="+mj-lt"/>
              </a:rPr>
              <a:t>modificaciones </a:t>
            </a:r>
            <a:r>
              <a:rPr lang="es-PE" sz="2000" dirty="0">
                <a:latin typeface="+mj-lt"/>
              </a:rPr>
              <a:t>presupuestarias en el nivel funcional programático se sujetan a lo señalado en el literal c) del párrafo 41.1 del artículo 41 de la Ley 28411, Ley General del Sistema Nacional de Presupuesto</a:t>
            </a:r>
            <a:r>
              <a:rPr lang="es-PE" sz="2000" dirty="0" smtClean="0">
                <a:latin typeface="+mj-lt"/>
                <a:cs typeface="Arial" pitchFamily="34" charset="0"/>
              </a:rPr>
              <a:t>.</a:t>
            </a:r>
          </a:p>
        </p:txBody>
      </p:sp>
    </p:spTree>
    <p:extLst>
      <p:ext uri="{BB962C8B-B14F-4D97-AF65-F5344CB8AC3E}">
        <p14:creationId xmlns:p14="http://schemas.microsoft.com/office/powerpoint/2010/main" val="115273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pie de página"/>
          <p:cNvSpPr>
            <a:spLocks noGrp="1"/>
          </p:cNvSpPr>
          <p:nvPr>
            <p:ph type="ftr" sz="quarter" idx="11"/>
          </p:nvPr>
        </p:nvSpPr>
        <p:spPr>
          <a:noFill/>
        </p:spPr>
        <p:txBody>
          <a:bodyPr/>
          <a:lstStyle/>
          <a:p>
            <a:r>
              <a:rPr lang="es-ES" altLang="en-US" smtClean="0"/>
              <a:t>Programas Presupuestales</a:t>
            </a:r>
          </a:p>
        </p:txBody>
      </p:sp>
      <p:sp>
        <p:nvSpPr>
          <p:cNvPr id="33794" name="5 Marcador de número de diapositiva"/>
          <p:cNvSpPr>
            <a:spLocks noGrp="1"/>
          </p:cNvSpPr>
          <p:nvPr>
            <p:ph type="sldNum" sz="quarter" idx="12"/>
          </p:nvPr>
        </p:nvSpPr>
        <p:spPr>
          <a:noFill/>
        </p:spPr>
        <p:txBody>
          <a:bodyPr/>
          <a:lstStyle/>
          <a:p>
            <a:fld id="{5E6A8E48-4044-4081-A82C-B1B796B54CA7}" type="slidenum">
              <a:rPr lang="es-ES" altLang="en-US" smtClean="0"/>
              <a:pPr/>
              <a:t>67</a:t>
            </a:fld>
            <a:endParaRPr lang="es-ES" altLang="en-US" smtClean="0"/>
          </a:p>
        </p:txBody>
      </p:sp>
      <p:sp>
        <p:nvSpPr>
          <p:cNvPr id="33795" name="Rectangle 2"/>
          <p:cNvSpPr>
            <a:spLocks noGrp="1" noChangeArrowheads="1"/>
          </p:cNvSpPr>
          <p:nvPr>
            <p:ph type="title"/>
          </p:nvPr>
        </p:nvSpPr>
        <p:spPr>
          <a:xfrm>
            <a:off x="395536" y="260648"/>
            <a:ext cx="8229600" cy="1143000"/>
          </a:xfrm>
        </p:spPr>
        <p:txBody>
          <a:bodyPr/>
          <a:lstStyle/>
          <a:p>
            <a:pPr eaLnBrk="1" hangingPunct="1"/>
            <a:r>
              <a:rPr lang="es-MX" sz="3200" dirty="0">
                <a:latin typeface="Arial" pitchFamily="34" charset="0"/>
                <a:cs typeface="Arial" pitchFamily="34" charset="0"/>
              </a:rPr>
              <a:t>L</a:t>
            </a:r>
            <a:r>
              <a:rPr lang="es-MX" sz="3200" dirty="0" smtClean="0">
                <a:latin typeface="Arial" pitchFamily="34" charset="0"/>
                <a:cs typeface="Arial" pitchFamily="34" charset="0"/>
              </a:rPr>
              <a:t>ey General del Sistema Nacional de Presupuesto </a:t>
            </a:r>
            <a:endParaRPr lang="es-ES" sz="3200" dirty="0" smtClean="0">
              <a:latin typeface="Arial" pitchFamily="34" charset="0"/>
              <a:cs typeface="Arial" pitchFamily="34" charset="0"/>
            </a:endParaRPr>
          </a:p>
        </p:txBody>
      </p:sp>
      <p:sp>
        <p:nvSpPr>
          <p:cNvPr id="33796" name="Rectangle 3"/>
          <p:cNvSpPr>
            <a:spLocks noGrp="1" noChangeArrowheads="1"/>
          </p:cNvSpPr>
          <p:nvPr>
            <p:ph type="body" idx="1"/>
          </p:nvPr>
        </p:nvSpPr>
        <p:spPr>
          <a:xfrm>
            <a:off x="427524" y="1556792"/>
            <a:ext cx="8229600" cy="4525963"/>
          </a:xfrm>
        </p:spPr>
        <p:txBody>
          <a:bodyPr/>
          <a:lstStyle/>
          <a:p>
            <a:pPr marL="0" indent="0" algn="just" eaLnBrk="1" hangingPunct="1">
              <a:buNone/>
            </a:pPr>
            <a:r>
              <a:rPr lang="es-PE" sz="2000" b="1" i="1" dirty="0">
                <a:latin typeface="Arial" pitchFamily="34" charset="0"/>
                <a:cs typeface="Arial" pitchFamily="34" charset="0"/>
              </a:rPr>
              <a:t>Artículo </a:t>
            </a:r>
            <a:r>
              <a:rPr lang="es-PE" sz="2000" b="1" i="1" dirty="0" smtClean="0">
                <a:latin typeface="Arial" pitchFamily="34" charset="0"/>
                <a:cs typeface="Arial" pitchFamily="34" charset="0"/>
              </a:rPr>
              <a:t>80° Modificaciones </a:t>
            </a:r>
            <a:r>
              <a:rPr lang="es-PE" sz="2000" b="1" i="1" dirty="0">
                <a:latin typeface="Arial" pitchFamily="34" charset="0"/>
                <a:cs typeface="Arial" pitchFamily="34" charset="0"/>
              </a:rPr>
              <a:t>presupuestarias en el marco de los Programas </a:t>
            </a:r>
            <a:r>
              <a:rPr lang="es-PE" sz="2000" b="1" i="1" dirty="0" smtClean="0">
                <a:latin typeface="Arial" pitchFamily="34" charset="0"/>
                <a:cs typeface="Arial" pitchFamily="34" charset="0"/>
              </a:rPr>
              <a:t>Presupuestales</a:t>
            </a:r>
          </a:p>
          <a:p>
            <a:pPr marL="0" indent="0" algn="just" eaLnBrk="1" hangingPunct="1">
              <a:buNone/>
            </a:pPr>
            <a:endParaRPr lang="es-MX" sz="800" b="1" i="1" dirty="0" smtClean="0">
              <a:latin typeface="Arial" pitchFamily="34" charset="0"/>
              <a:cs typeface="Arial" pitchFamily="34" charset="0"/>
            </a:endParaRPr>
          </a:p>
          <a:p>
            <a:pPr marL="0" indent="0" algn="just" eaLnBrk="1" hangingPunct="1">
              <a:buNone/>
            </a:pPr>
            <a:r>
              <a:rPr lang="es-PE" sz="2000" dirty="0">
                <a:latin typeface="+mj-lt"/>
              </a:rPr>
              <a:t>80.2 Las entidades que cuenten con programas presupuestales pueden realizar </a:t>
            </a:r>
            <a:r>
              <a:rPr lang="es-PE" sz="2000" dirty="0" smtClean="0">
                <a:latin typeface="+mj-lt"/>
              </a:rPr>
              <a:t>modificaciones </a:t>
            </a:r>
            <a:r>
              <a:rPr lang="es-PE" sz="2000" dirty="0">
                <a:latin typeface="+mj-lt"/>
              </a:rPr>
              <a:t>presupuestarias en el nivel institucional con cargo a los recursos asignados a dichos programas, siempre que el pliego habilitado cuente con productos o proyectos del mismo programa, salvo para las </a:t>
            </a:r>
            <a:r>
              <a:rPr lang="es-PE" sz="2000" dirty="0" smtClean="0">
                <a:latin typeface="+mj-lt"/>
              </a:rPr>
              <a:t>modificaciones </a:t>
            </a:r>
            <a:r>
              <a:rPr lang="es-PE" sz="2000" dirty="0">
                <a:latin typeface="+mj-lt"/>
              </a:rPr>
              <a:t>presupuestarias en el nivel institucional que se autoricen para la elaboración de encuestas, censos o estudios que se requieran para el diseño, </a:t>
            </a:r>
            <a:r>
              <a:rPr lang="es-PE" sz="2000" dirty="0" smtClean="0">
                <a:latin typeface="+mj-lt"/>
              </a:rPr>
              <a:t>seguimiento </a:t>
            </a:r>
            <a:r>
              <a:rPr lang="es-PE" sz="2000" dirty="0">
                <a:latin typeface="+mj-lt"/>
              </a:rPr>
              <a:t>y evaluación del desempeño en el marco del presupuesto por resultados. </a:t>
            </a:r>
            <a:r>
              <a:rPr lang="es-PE" sz="2000" dirty="0" smtClean="0">
                <a:latin typeface="+mj-lt"/>
              </a:rPr>
              <a:t>(...)”</a:t>
            </a:r>
            <a:r>
              <a:rPr lang="es-PE" sz="2000" dirty="0" smtClean="0">
                <a:latin typeface="+mj-lt"/>
                <a:cs typeface="Arial" pitchFamily="34" charset="0"/>
              </a:rPr>
              <a:t>.</a:t>
            </a:r>
          </a:p>
        </p:txBody>
      </p:sp>
    </p:spTree>
    <p:extLst>
      <p:ext uri="{BB962C8B-B14F-4D97-AF65-F5344CB8AC3E}">
        <p14:creationId xmlns:p14="http://schemas.microsoft.com/office/powerpoint/2010/main" val="40310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95736" y="2636912"/>
            <a:ext cx="5040560" cy="1446550"/>
          </a:xfrm>
          <a:prstGeom prst="rect">
            <a:avLst/>
          </a:prstGeom>
        </p:spPr>
        <p:txBody>
          <a:bodyPr wrap="square">
            <a:spAutoFit/>
          </a:bodyPr>
          <a:lstStyle/>
          <a:p>
            <a:pPr>
              <a:defRPr/>
            </a:pPr>
            <a:r>
              <a:rPr lang="es-ES" sz="8800" i="1" kern="1000" spc="-100" dirty="0" smtClean="0">
                <a:latin typeface="+mn-lt"/>
              </a:rPr>
              <a:t>¡Gracias!</a:t>
            </a:r>
            <a:endParaRPr lang="es-ES" sz="8800" i="1" kern="1000" spc="-100" dirty="0">
              <a:latin typeface="+mn-lt"/>
            </a:endParaRPr>
          </a:p>
        </p:txBody>
      </p:sp>
    </p:spTree>
    <p:extLst>
      <p:ext uri="{BB962C8B-B14F-4D97-AF65-F5344CB8AC3E}">
        <p14:creationId xmlns:p14="http://schemas.microsoft.com/office/powerpoint/2010/main" val="2043113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457200" y="277813"/>
            <a:ext cx="8229600" cy="630237"/>
          </a:xfrm>
        </p:spPr>
        <p:txBody>
          <a:bodyPr/>
          <a:lstStyle/>
          <a:p>
            <a:pPr eaLnBrk="1" hangingPunct="1"/>
            <a:r>
              <a:rPr lang="es-ES" altLang="es-ES" sz="3600" smtClean="0"/>
              <a:t>Objetivo PpR 1: Eficiencia Asignativa</a:t>
            </a:r>
          </a:p>
        </p:txBody>
      </p:sp>
      <p:sp>
        <p:nvSpPr>
          <p:cNvPr id="6147" name="3 Marcador de número de diapositiva"/>
          <p:cNvSpPr>
            <a:spLocks noGrp="1"/>
          </p:cNvSpPr>
          <p:nvPr>
            <p:ph type="sldNum" sz="quarter" idx="10"/>
          </p:nvPr>
        </p:nvSpPr>
        <p:spPr/>
        <p:txBody>
          <a:bodyPr/>
          <a:lstStyle/>
          <a:p>
            <a:pPr>
              <a:defRPr/>
            </a:pPr>
            <a:fld id="{CDE6F70A-CDCC-4820-81CC-4AAE761F6FE5}" type="slidenum">
              <a:rPr lang="es-ES" altLang="en-US" smtClean="0">
                <a:latin typeface="Arial" charset="0"/>
              </a:rPr>
              <a:pPr>
                <a:defRPr/>
              </a:pPr>
              <a:t>7</a:t>
            </a:fld>
            <a:endParaRPr lang="es-ES" altLang="en-US" smtClean="0">
              <a:latin typeface="Arial" charset="0"/>
            </a:endParaRPr>
          </a:p>
        </p:txBody>
      </p:sp>
      <p:cxnSp>
        <p:nvCxnSpPr>
          <p:cNvPr id="6" name="5 Conector recto de flecha"/>
          <p:cNvCxnSpPr/>
          <p:nvPr/>
        </p:nvCxnSpPr>
        <p:spPr>
          <a:xfrm rot="5400000" flipH="1" flipV="1">
            <a:off x="179388" y="3284538"/>
            <a:ext cx="3887787" cy="158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124075" y="5229225"/>
            <a:ext cx="5832475"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462" name="8 CuadroTexto"/>
          <p:cNvSpPr txBox="1">
            <a:spLocks noChangeArrowheads="1"/>
          </p:cNvSpPr>
          <p:nvPr/>
        </p:nvSpPr>
        <p:spPr bwMode="auto">
          <a:xfrm rot="-5400000">
            <a:off x="1218407" y="2966244"/>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s-ES" altLang="es-ES" sz="1600">
                <a:solidFill>
                  <a:srgbClr val="0070C0"/>
                </a:solidFill>
              </a:rPr>
              <a:t>PRIORIDAD</a:t>
            </a:r>
          </a:p>
        </p:txBody>
      </p:sp>
      <p:sp>
        <p:nvSpPr>
          <p:cNvPr id="19463" name="9 CuadroTexto"/>
          <p:cNvSpPr txBox="1">
            <a:spLocks noChangeArrowheads="1"/>
          </p:cNvSpPr>
          <p:nvPr/>
        </p:nvSpPr>
        <p:spPr bwMode="auto">
          <a:xfrm>
            <a:off x="3860800" y="5291138"/>
            <a:ext cx="158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s-ES" altLang="es-ES" sz="1600">
                <a:solidFill>
                  <a:srgbClr val="0070C0"/>
                </a:solidFill>
              </a:rPr>
              <a:t>DESEMPEÑO</a:t>
            </a:r>
          </a:p>
        </p:txBody>
      </p:sp>
      <p:sp>
        <p:nvSpPr>
          <p:cNvPr id="14" name="13 Elipse"/>
          <p:cNvSpPr/>
          <p:nvPr/>
        </p:nvSpPr>
        <p:spPr>
          <a:xfrm>
            <a:off x="2700338" y="1773238"/>
            <a:ext cx="287337" cy="28733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14 Elipse"/>
          <p:cNvSpPr/>
          <p:nvPr/>
        </p:nvSpPr>
        <p:spPr>
          <a:xfrm>
            <a:off x="4859338" y="2565400"/>
            <a:ext cx="360362" cy="35877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6" name="15 Elipse"/>
          <p:cNvSpPr/>
          <p:nvPr/>
        </p:nvSpPr>
        <p:spPr>
          <a:xfrm>
            <a:off x="4211638" y="2636838"/>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7" name="16 Elipse"/>
          <p:cNvSpPr/>
          <p:nvPr/>
        </p:nvSpPr>
        <p:spPr>
          <a:xfrm>
            <a:off x="2411413" y="3573463"/>
            <a:ext cx="360362" cy="360362"/>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8" name="17 Elipse"/>
          <p:cNvSpPr/>
          <p:nvPr/>
        </p:nvSpPr>
        <p:spPr>
          <a:xfrm>
            <a:off x="3348038" y="479742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9" name="18 Elipse"/>
          <p:cNvSpPr/>
          <p:nvPr/>
        </p:nvSpPr>
        <p:spPr>
          <a:xfrm>
            <a:off x="2744788" y="2311400"/>
            <a:ext cx="792162" cy="792163"/>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19 Elipse"/>
          <p:cNvSpPr/>
          <p:nvPr/>
        </p:nvSpPr>
        <p:spPr>
          <a:xfrm>
            <a:off x="3779838" y="19891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1" name="20 Elipse"/>
          <p:cNvSpPr/>
          <p:nvPr/>
        </p:nvSpPr>
        <p:spPr>
          <a:xfrm>
            <a:off x="3708400" y="4508500"/>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2" name="21 Elipse"/>
          <p:cNvSpPr/>
          <p:nvPr/>
        </p:nvSpPr>
        <p:spPr>
          <a:xfrm>
            <a:off x="2195513" y="2060575"/>
            <a:ext cx="431800" cy="4318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3" name="22 Elipse"/>
          <p:cNvSpPr/>
          <p:nvPr/>
        </p:nvSpPr>
        <p:spPr>
          <a:xfrm>
            <a:off x="3059113" y="3573463"/>
            <a:ext cx="217487"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4" name="23 Elipse"/>
          <p:cNvSpPr/>
          <p:nvPr/>
        </p:nvSpPr>
        <p:spPr>
          <a:xfrm>
            <a:off x="3779838" y="4076700"/>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5" name="24 Elipse"/>
          <p:cNvSpPr/>
          <p:nvPr/>
        </p:nvSpPr>
        <p:spPr>
          <a:xfrm>
            <a:off x="4448175" y="4025900"/>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6" name="25 Elipse"/>
          <p:cNvSpPr/>
          <p:nvPr/>
        </p:nvSpPr>
        <p:spPr>
          <a:xfrm>
            <a:off x="2143125" y="2824163"/>
            <a:ext cx="719138" cy="7207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7" name="26 Elipse"/>
          <p:cNvSpPr/>
          <p:nvPr/>
        </p:nvSpPr>
        <p:spPr>
          <a:xfrm>
            <a:off x="4716463" y="3573463"/>
            <a:ext cx="287337" cy="28733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8" name="27 Elipse"/>
          <p:cNvSpPr/>
          <p:nvPr/>
        </p:nvSpPr>
        <p:spPr>
          <a:xfrm>
            <a:off x="5364163" y="24209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9" name="28 Elipse"/>
          <p:cNvSpPr/>
          <p:nvPr/>
        </p:nvSpPr>
        <p:spPr>
          <a:xfrm>
            <a:off x="4859338" y="4652963"/>
            <a:ext cx="144462" cy="144462"/>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0" name="29 Elipse"/>
          <p:cNvSpPr/>
          <p:nvPr/>
        </p:nvSpPr>
        <p:spPr>
          <a:xfrm>
            <a:off x="3779838" y="3068638"/>
            <a:ext cx="360362" cy="3603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1" name="30 Elipse"/>
          <p:cNvSpPr/>
          <p:nvPr/>
        </p:nvSpPr>
        <p:spPr>
          <a:xfrm>
            <a:off x="5219700" y="4221163"/>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2" name="31 Elipse"/>
          <p:cNvSpPr/>
          <p:nvPr/>
        </p:nvSpPr>
        <p:spPr>
          <a:xfrm>
            <a:off x="3635375" y="2276475"/>
            <a:ext cx="504825" cy="5048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3" name="32 Elipse"/>
          <p:cNvSpPr/>
          <p:nvPr/>
        </p:nvSpPr>
        <p:spPr>
          <a:xfrm>
            <a:off x="4284663" y="35004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4" name="33 Elipse"/>
          <p:cNvSpPr/>
          <p:nvPr/>
        </p:nvSpPr>
        <p:spPr>
          <a:xfrm>
            <a:off x="5364163" y="1916113"/>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5" name="34 Elipse"/>
          <p:cNvSpPr/>
          <p:nvPr/>
        </p:nvSpPr>
        <p:spPr>
          <a:xfrm>
            <a:off x="2555875" y="4437063"/>
            <a:ext cx="576263" cy="576262"/>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6" name="35 Elipse"/>
          <p:cNvSpPr/>
          <p:nvPr/>
        </p:nvSpPr>
        <p:spPr>
          <a:xfrm>
            <a:off x="5795963" y="1916113"/>
            <a:ext cx="215900" cy="21748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7" name="36 Elipse"/>
          <p:cNvSpPr/>
          <p:nvPr/>
        </p:nvSpPr>
        <p:spPr>
          <a:xfrm>
            <a:off x="3348038" y="414972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8" name="37 Elipse"/>
          <p:cNvSpPr/>
          <p:nvPr/>
        </p:nvSpPr>
        <p:spPr>
          <a:xfrm>
            <a:off x="2700338" y="414972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9" name="38 Elipse"/>
          <p:cNvSpPr/>
          <p:nvPr/>
        </p:nvSpPr>
        <p:spPr>
          <a:xfrm>
            <a:off x="3348038" y="3716338"/>
            <a:ext cx="287337" cy="28892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0" name="39 Elipse"/>
          <p:cNvSpPr/>
          <p:nvPr/>
        </p:nvSpPr>
        <p:spPr>
          <a:xfrm>
            <a:off x="2195513" y="4365625"/>
            <a:ext cx="288925" cy="287338"/>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1" name="40 Elipse"/>
          <p:cNvSpPr/>
          <p:nvPr/>
        </p:nvSpPr>
        <p:spPr>
          <a:xfrm>
            <a:off x="4140200" y="3933825"/>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2" name="41 Elipse"/>
          <p:cNvSpPr/>
          <p:nvPr/>
        </p:nvSpPr>
        <p:spPr>
          <a:xfrm>
            <a:off x="4500563" y="30686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3" name="42 Elipse"/>
          <p:cNvSpPr/>
          <p:nvPr/>
        </p:nvSpPr>
        <p:spPr>
          <a:xfrm>
            <a:off x="2268538" y="4941888"/>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4" name="43 Elipse"/>
          <p:cNvSpPr/>
          <p:nvPr/>
        </p:nvSpPr>
        <p:spPr>
          <a:xfrm>
            <a:off x="4427538" y="4724400"/>
            <a:ext cx="215900" cy="217488"/>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7" name="46 Elipse"/>
          <p:cNvSpPr/>
          <p:nvPr/>
        </p:nvSpPr>
        <p:spPr>
          <a:xfrm>
            <a:off x="4140200" y="1844675"/>
            <a:ext cx="360363" cy="360363"/>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8" name="47 Elipse"/>
          <p:cNvSpPr/>
          <p:nvPr/>
        </p:nvSpPr>
        <p:spPr>
          <a:xfrm>
            <a:off x="4356100" y="2276475"/>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9" name="48 Elipse"/>
          <p:cNvSpPr/>
          <p:nvPr/>
        </p:nvSpPr>
        <p:spPr>
          <a:xfrm>
            <a:off x="3419475" y="3068638"/>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0" name="49 Elipse"/>
          <p:cNvSpPr/>
          <p:nvPr/>
        </p:nvSpPr>
        <p:spPr>
          <a:xfrm>
            <a:off x="5435600" y="2060575"/>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1" name="50 Elipse"/>
          <p:cNvSpPr/>
          <p:nvPr/>
        </p:nvSpPr>
        <p:spPr>
          <a:xfrm>
            <a:off x="5105400" y="2416175"/>
            <a:ext cx="142875" cy="142875"/>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2" name="51 Elipse"/>
          <p:cNvSpPr/>
          <p:nvPr/>
        </p:nvSpPr>
        <p:spPr>
          <a:xfrm>
            <a:off x="4643438" y="1844675"/>
            <a:ext cx="576262" cy="576263"/>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3" name="52 Elipse"/>
          <p:cNvSpPr/>
          <p:nvPr/>
        </p:nvSpPr>
        <p:spPr>
          <a:xfrm>
            <a:off x="5580063" y="2492375"/>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4" name="53 Elipse"/>
          <p:cNvSpPr/>
          <p:nvPr/>
        </p:nvSpPr>
        <p:spPr>
          <a:xfrm>
            <a:off x="4932363" y="2997200"/>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5" name="54 Elipse"/>
          <p:cNvSpPr/>
          <p:nvPr/>
        </p:nvSpPr>
        <p:spPr>
          <a:xfrm>
            <a:off x="3203575" y="1916113"/>
            <a:ext cx="288925" cy="288925"/>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6" name="55 Elipse"/>
          <p:cNvSpPr/>
          <p:nvPr/>
        </p:nvSpPr>
        <p:spPr>
          <a:xfrm>
            <a:off x="4427538" y="2708275"/>
            <a:ext cx="288925" cy="288925"/>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7" name="56 Elipse"/>
          <p:cNvSpPr/>
          <p:nvPr/>
        </p:nvSpPr>
        <p:spPr>
          <a:xfrm>
            <a:off x="3924300" y="2781300"/>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8" name="57 Elipse"/>
          <p:cNvSpPr/>
          <p:nvPr/>
        </p:nvSpPr>
        <p:spPr>
          <a:xfrm>
            <a:off x="7092950" y="32845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9" name="58 Elipse"/>
          <p:cNvSpPr/>
          <p:nvPr/>
        </p:nvSpPr>
        <p:spPr>
          <a:xfrm>
            <a:off x="7092950" y="3716338"/>
            <a:ext cx="215900" cy="217487"/>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0" name="59 CuadroTexto"/>
          <p:cNvSpPr txBox="1"/>
          <p:nvPr/>
        </p:nvSpPr>
        <p:spPr>
          <a:xfrm>
            <a:off x="7305675" y="3246438"/>
            <a:ext cx="1439863" cy="277812"/>
          </a:xfrm>
          <a:prstGeom prst="rect">
            <a:avLst/>
          </a:prstGeom>
          <a:noFill/>
        </p:spPr>
        <p:txBody>
          <a:bodyPr>
            <a:spAutoFit/>
          </a:bodyPr>
          <a:lstStyle/>
          <a:p>
            <a:pPr eaLnBrk="1" hangingPunct="1">
              <a:defRPr/>
            </a:pPr>
            <a:r>
              <a:rPr lang="es-ES" sz="1200" b="1" dirty="0">
                <a:solidFill>
                  <a:schemeClr val="bg2">
                    <a:lumMod val="60000"/>
                    <a:lumOff val="40000"/>
                  </a:schemeClr>
                </a:solidFill>
                <a:cs typeface="+mn-cs"/>
              </a:rPr>
              <a:t>Con presupuesto</a:t>
            </a:r>
          </a:p>
        </p:txBody>
      </p:sp>
      <p:sp>
        <p:nvSpPr>
          <p:cNvPr id="61" name="60 CuadroTexto"/>
          <p:cNvSpPr txBox="1"/>
          <p:nvPr/>
        </p:nvSpPr>
        <p:spPr>
          <a:xfrm>
            <a:off x="7305675" y="3684588"/>
            <a:ext cx="1439863" cy="277812"/>
          </a:xfrm>
          <a:prstGeom prst="rect">
            <a:avLst/>
          </a:prstGeom>
          <a:noFill/>
        </p:spPr>
        <p:txBody>
          <a:bodyPr>
            <a:spAutoFit/>
          </a:bodyPr>
          <a:lstStyle/>
          <a:p>
            <a:pPr eaLnBrk="1" hangingPunct="1">
              <a:defRPr/>
            </a:pPr>
            <a:r>
              <a:rPr lang="es-ES" sz="1200" dirty="0">
                <a:solidFill>
                  <a:schemeClr val="bg2">
                    <a:lumMod val="60000"/>
                    <a:lumOff val="40000"/>
                  </a:schemeClr>
                </a:solidFill>
                <a:cs typeface="+mn-cs"/>
              </a:rPr>
              <a:t>Sin presupuesto</a:t>
            </a:r>
          </a:p>
        </p:txBody>
      </p:sp>
      <p:sp>
        <p:nvSpPr>
          <p:cNvPr id="62" name="61 Elipse"/>
          <p:cNvSpPr/>
          <p:nvPr/>
        </p:nvSpPr>
        <p:spPr>
          <a:xfrm>
            <a:off x="2268538" y="3933825"/>
            <a:ext cx="358775" cy="35877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3" name="62 Elipse"/>
          <p:cNvSpPr/>
          <p:nvPr/>
        </p:nvSpPr>
        <p:spPr>
          <a:xfrm>
            <a:off x="2987675" y="3933825"/>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4" name="63 Elipse"/>
          <p:cNvSpPr/>
          <p:nvPr/>
        </p:nvSpPr>
        <p:spPr>
          <a:xfrm>
            <a:off x="4500563" y="4437063"/>
            <a:ext cx="142875" cy="144462"/>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5" name="64 Elipse"/>
          <p:cNvSpPr/>
          <p:nvPr/>
        </p:nvSpPr>
        <p:spPr>
          <a:xfrm>
            <a:off x="5148263" y="4581525"/>
            <a:ext cx="576262" cy="5762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6" name="65 Elipse"/>
          <p:cNvSpPr/>
          <p:nvPr/>
        </p:nvSpPr>
        <p:spPr>
          <a:xfrm>
            <a:off x="4716463" y="4076700"/>
            <a:ext cx="360362" cy="3603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7" name="66 Elipse"/>
          <p:cNvSpPr/>
          <p:nvPr/>
        </p:nvSpPr>
        <p:spPr>
          <a:xfrm>
            <a:off x="3348038" y="4437063"/>
            <a:ext cx="215900" cy="215900"/>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8" name="67 Elipse"/>
          <p:cNvSpPr/>
          <p:nvPr/>
        </p:nvSpPr>
        <p:spPr>
          <a:xfrm>
            <a:off x="3635375" y="4292600"/>
            <a:ext cx="144463" cy="1444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9" name="68 Elipse"/>
          <p:cNvSpPr/>
          <p:nvPr/>
        </p:nvSpPr>
        <p:spPr>
          <a:xfrm>
            <a:off x="3635375" y="3429000"/>
            <a:ext cx="576263" cy="576263"/>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0" name="69 Elipse"/>
          <p:cNvSpPr/>
          <p:nvPr/>
        </p:nvSpPr>
        <p:spPr>
          <a:xfrm>
            <a:off x="5148263" y="3500438"/>
            <a:ext cx="287337" cy="288925"/>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67702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277813"/>
            <a:ext cx="8229600" cy="630237"/>
          </a:xfrm>
        </p:spPr>
        <p:txBody>
          <a:bodyPr/>
          <a:lstStyle/>
          <a:p>
            <a:pPr eaLnBrk="1" hangingPunct="1"/>
            <a:r>
              <a:rPr lang="es-ES" altLang="es-ES" sz="3600" smtClean="0"/>
              <a:t>Objetivo PpR 2: Mejora del desempeño</a:t>
            </a:r>
          </a:p>
        </p:txBody>
      </p:sp>
      <p:sp>
        <p:nvSpPr>
          <p:cNvPr id="7171" name="3 Marcador de número de diapositiva"/>
          <p:cNvSpPr>
            <a:spLocks noGrp="1"/>
          </p:cNvSpPr>
          <p:nvPr>
            <p:ph type="sldNum" sz="quarter" idx="10"/>
          </p:nvPr>
        </p:nvSpPr>
        <p:spPr/>
        <p:txBody>
          <a:bodyPr/>
          <a:lstStyle/>
          <a:p>
            <a:pPr>
              <a:defRPr/>
            </a:pPr>
            <a:fld id="{F430A70A-A4E0-46D8-A0E0-5292992D2911}" type="slidenum">
              <a:rPr lang="es-ES" altLang="en-US" smtClean="0">
                <a:latin typeface="Arial" charset="0"/>
              </a:rPr>
              <a:pPr>
                <a:defRPr/>
              </a:pPr>
              <a:t>8</a:t>
            </a:fld>
            <a:endParaRPr lang="es-ES" altLang="en-US" smtClean="0">
              <a:latin typeface="Arial" charset="0"/>
            </a:endParaRPr>
          </a:p>
        </p:txBody>
      </p:sp>
      <p:cxnSp>
        <p:nvCxnSpPr>
          <p:cNvPr id="6" name="5 Conector recto de flecha"/>
          <p:cNvCxnSpPr/>
          <p:nvPr/>
        </p:nvCxnSpPr>
        <p:spPr>
          <a:xfrm rot="5400000" flipH="1" flipV="1">
            <a:off x="179388" y="3284538"/>
            <a:ext cx="3887787" cy="158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124075" y="5229225"/>
            <a:ext cx="5832475"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486" name="8 CuadroTexto"/>
          <p:cNvSpPr txBox="1">
            <a:spLocks noChangeArrowheads="1"/>
          </p:cNvSpPr>
          <p:nvPr/>
        </p:nvSpPr>
        <p:spPr bwMode="auto">
          <a:xfrm rot="-5400000">
            <a:off x="1218407" y="2966244"/>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s-ES" altLang="es-ES" sz="1600">
                <a:solidFill>
                  <a:srgbClr val="0070C0"/>
                </a:solidFill>
              </a:rPr>
              <a:t>PRIORIDAD</a:t>
            </a:r>
          </a:p>
        </p:txBody>
      </p:sp>
      <p:sp>
        <p:nvSpPr>
          <p:cNvPr id="20487" name="9 CuadroTexto"/>
          <p:cNvSpPr txBox="1">
            <a:spLocks noChangeArrowheads="1"/>
          </p:cNvSpPr>
          <p:nvPr/>
        </p:nvSpPr>
        <p:spPr bwMode="auto">
          <a:xfrm>
            <a:off x="3860800" y="5291138"/>
            <a:ext cx="158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s-ES" altLang="es-ES" sz="1600">
                <a:solidFill>
                  <a:srgbClr val="0070C0"/>
                </a:solidFill>
              </a:rPr>
              <a:t>DESEMPEÑO</a:t>
            </a:r>
          </a:p>
        </p:txBody>
      </p:sp>
      <p:sp>
        <p:nvSpPr>
          <p:cNvPr id="14" name="13 Elipse"/>
          <p:cNvSpPr/>
          <p:nvPr/>
        </p:nvSpPr>
        <p:spPr>
          <a:xfrm>
            <a:off x="4110038" y="1773238"/>
            <a:ext cx="287337" cy="28733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14 Elipse"/>
          <p:cNvSpPr/>
          <p:nvPr/>
        </p:nvSpPr>
        <p:spPr>
          <a:xfrm>
            <a:off x="6269038" y="2565400"/>
            <a:ext cx="360362" cy="35877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6" name="15 Elipse"/>
          <p:cNvSpPr/>
          <p:nvPr/>
        </p:nvSpPr>
        <p:spPr>
          <a:xfrm>
            <a:off x="5621338" y="2636838"/>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9" name="18 Elipse"/>
          <p:cNvSpPr/>
          <p:nvPr/>
        </p:nvSpPr>
        <p:spPr>
          <a:xfrm>
            <a:off x="4154488" y="2311400"/>
            <a:ext cx="792162" cy="792163"/>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0" name="19 Elipse"/>
          <p:cNvSpPr/>
          <p:nvPr/>
        </p:nvSpPr>
        <p:spPr>
          <a:xfrm>
            <a:off x="5189538" y="19891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2" name="21 Elipse"/>
          <p:cNvSpPr/>
          <p:nvPr/>
        </p:nvSpPr>
        <p:spPr>
          <a:xfrm>
            <a:off x="3605213" y="2060575"/>
            <a:ext cx="431800" cy="4318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5" name="24 Elipse"/>
          <p:cNvSpPr/>
          <p:nvPr/>
        </p:nvSpPr>
        <p:spPr>
          <a:xfrm>
            <a:off x="4448175" y="4025900"/>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6" name="25 Elipse"/>
          <p:cNvSpPr/>
          <p:nvPr/>
        </p:nvSpPr>
        <p:spPr>
          <a:xfrm>
            <a:off x="3552825" y="2824163"/>
            <a:ext cx="719138" cy="7207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7" name="26 Elipse"/>
          <p:cNvSpPr/>
          <p:nvPr/>
        </p:nvSpPr>
        <p:spPr>
          <a:xfrm>
            <a:off x="4716463" y="3573463"/>
            <a:ext cx="287337" cy="28733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8" name="27 Elipse"/>
          <p:cNvSpPr/>
          <p:nvPr/>
        </p:nvSpPr>
        <p:spPr>
          <a:xfrm>
            <a:off x="6773863" y="24209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0" name="29 Elipse"/>
          <p:cNvSpPr/>
          <p:nvPr/>
        </p:nvSpPr>
        <p:spPr>
          <a:xfrm>
            <a:off x="5189538" y="3068638"/>
            <a:ext cx="360362" cy="3603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1" name="30 Elipse"/>
          <p:cNvSpPr/>
          <p:nvPr/>
        </p:nvSpPr>
        <p:spPr>
          <a:xfrm>
            <a:off x="5219700" y="4221163"/>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2" name="31 Elipse"/>
          <p:cNvSpPr/>
          <p:nvPr/>
        </p:nvSpPr>
        <p:spPr>
          <a:xfrm>
            <a:off x="5045075" y="2276475"/>
            <a:ext cx="504825" cy="504825"/>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3" name="32 Elipse"/>
          <p:cNvSpPr/>
          <p:nvPr/>
        </p:nvSpPr>
        <p:spPr>
          <a:xfrm>
            <a:off x="4284663" y="35004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4" name="33 Elipse"/>
          <p:cNvSpPr/>
          <p:nvPr/>
        </p:nvSpPr>
        <p:spPr>
          <a:xfrm>
            <a:off x="6773863" y="1916113"/>
            <a:ext cx="144462" cy="14446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6" name="35 Elipse"/>
          <p:cNvSpPr/>
          <p:nvPr/>
        </p:nvSpPr>
        <p:spPr>
          <a:xfrm>
            <a:off x="7205663" y="1916113"/>
            <a:ext cx="215900" cy="217487"/>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1" name="40 Elipse"/>
          <p:cNvSpPr/>
          <p:nvPr/>
        </p:nvSpPr>
        <p:spPr>
          <a:xfrm>
            <a:off x="4140200" y="3933825"/>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2" name="41 Elipse"/>
          <p:cNvSpPr/>
          <p:nvPr/>
        </p:nvSpPr>
        <p:spPr>
          <a:xfrm>
            <a:off x="5910263" y="30686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7" name="46 Elipse"/>
          <p:cNvSpPr/>
          <p:nvPr/>
        </p:nvSpPr>
        <p:spPr>
          <a:xfrm>
            <a:off x="5549900" y="1844675"/>
            <a:ext cx="360363" cy="360363"/>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8" name="47 Elipse"/>
          <p:cNvSpPr/>
          <p:nvPr/>
        </p:nvSpPr>
        <p:spPr>
          <a:xfrm>
            <a:off x="5765800" y="2276475"/>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9" name="48 Elipse"/>
          <p:cNvSpPr/>
          <p:nvPr/>
        </p:nvSpPr>
        <p:spPr>
          <a:xfrm>
            <a:off x="4829175" y="3068638"/>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0" name="49 Elipse"/>
          <p:cNvSpPr/>
          <p:nvPr/>
        </p:nvSpPr>
        <p:spPr>
          <a:xfrm>
            <a:off x="6845300" y="2060575"/>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1" name="50 Elipse"/>
          <p:cNvSpPr/>
          <p:nvPr/>
        </p:nvSpPr>
        <p:spPr>
          <a:xfrm>
            <a:off x="6515100" y="2416175"/>
            <a:ext cx="142875" cy="142875"/>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2" name="51 Elipse"/>
          <p:cNvSpPr/>
          <p:nvPr/>
        </p:nvSpPr>
        <p:spPr>
          <a:xfrm>
            <a:off x="6053138" y="1844675"/>
            <a:ext cx="576262" cy="576263"/>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3" name="52 Elipse"/>
          <p:cNvSpPr/>
          <p:nvPr/>
        </p:nvSpPr>
        <p:spPr>
          <a:xfrm>
            <a:off x="6989763" y="2492375"/>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4" name="53 Elipse"/>
          <p:cNvSpPr/>
          <p:nvPr/>
        </p:nvSpPr>
        <p:spPr>
          <a:xfrm>
            <a:off x="6342063" y="2997200"/>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5" name="54 Elipse"/>
          <p:cNvSpPr/>
          <p:nvPr/>
        </p:nvSpPr>
        <p:spPr>
          <a:xfrm>
            <a:off x="4613275" y="1916113"/>
            <a:ext cx="288925" cy="288925"/>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6" name="55 Elipse"/>
          <p:cNvSpPr/>
          <p:nvPr/>
        </p:nvSpPr>
        <p:spPr>
          <a:xfrm>
            <a:off x="5837238" y="2708275"/>
            <a:ext cx="288925" cy="288925"/>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7" name="56 Elipse"/>
          <p:cNvSpPr/>
          <p:nvPr/>
        </p:nvSpPr>
        <p:spPr>
          <a:xfrm>
            <a:off x="5334000" y="2781300"/>
            <a:ext cx="215900" cy="215900"/>
          </a:xfrm>
          <a:prstGeom prst="ellipse">
            <a:avLst/>
          </a:prstGeom>
          <a:solidFill>
            <a:schemeClr val="bg2">
              <a:lumMod val="60000"/>
              <a:lumOff val="40000"/>
            </a:schemeClr>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2" name="61 Elipse"/>
          <p:cNvSpPr/>
          <p:nvPr/>
        </p:nvSpPr>
        <p:spPr>
          <a:xfrm>
            <a:off x="7092950" y="3284538"/>
            <a:ext cx="215900" cy="2159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3" name="62 Elipse"/>
          <p:cNvSpPr/>
          <p:nvPr/>
        </p:nvSpPr>
        <p:spPr>
          <a:xfrm>
            <a:off x="7092950" y="3716338"/>
            <a:ext cx="215900" cy="217487"/>
          </a:xfrm>
          <a:prstGeom prst="ellipse">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4" name="63 CuadroTexto"/>
          <p:cNvSpPr txBox="1"/>
          <p:nvPr/>
        </p:nvSpPr>
        <p:spPr>
          <a:xfrm>
            <a:off x="7305675" y="3246438"/>
            <a:ext cx="1439863" cy="277812"/>
          </a:xfrm>
          <a:prstGeom prst="rect">
            <a:avLst/>
          </a:prstGeom>
          <a:noFill/>
        </p:spPr>
        <p:txBody>
          <a:bodyPr>
            <a:spAutoFit/>
          </a:bodyPr>
          <a:lstStyle/>
          <a:p>
            <a:pPr eaLnBrk="1" hangingPunct="1">
              <a:defRPr/>
            </a:pPr>
            <a:r>
              <a:rPr lang="es-ES" sz="1200" b="1" dirty="0">
                <a:solidFill>
                  <a:schemeClr val="bg2">
                    <a:lumMod val="60000"/>
                    <a:lumOff val="40000"/>
                  </a:schemeClr>
                </a:solidFill>
                <a:cs typeface="+mn-cs"/>
              </a:rPr>
              <a:t>Con presupuesto</a:t>
            </a:r>
          </a:p>
        </p:txBody>
      </p:sp>
      <p:sp>
        <p:nvSpPr>
          <p:cNvPr id="65" name="64 CuadroTexto"/>
          <p:cNvSpPr txBox="1"/>
          <p:nvPr/>
        </p:nvSpPr>
        <p:spPr>
          <a:xfrm>
            <a:off x="7305675" y="3684588"/>
            <a:ext cx="1439863" cy="277812"/>
          </a:xfrm>
          <a:prstGeom prst="rect">
            <a:avLst/>
          </a:prstGeom>
          <a:noFill/>
        </p:spPr>
        <p:txBody>
          <a:bodyPr>
            <a:spAutoFit/>
          </a:bodyPr>
          <a:lstStyle/>
          <a:p>
            <a:pPr eaLnBrk="1" hangingPunct="1">
              <a:defRPr/>
            </a:pPr>
            <a:r>
              <a:rPr lang="es-ES" sz="1200" dirty="0">
                <a:solidFill>
                  <a:schemeClr val="bg2">
                    <a:lumMod val="60000"/>
                    <a:lumOff val="40000"/>
                  </a:schemeClr>
                </a:solidFill>
                <a:cs typeface="+mn-cs"/>
              </a:rPr>
              <a:t>Sin presupuesto</a:t>
            </a:r>
          </a:p>
        </p:txBody>
      </p:sp>
      <p:cxnSp>
        <p:nvCxnSpPr>
          <p:cNvPr id="44" name="43 Conector recto de flecha"/>
          <p:cNvCxnSpPr/>
          <p:nvPr/>
        </p:nvCxnSpPr>
        <p:spPr>
          <a:xfrm>
            <a:off x="2411413" y="1916113"/>
            <a:ext cx="936625" cy="158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2411413" y="2449513"/>
            <a:ext cx="936625" cy="158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2411413" y="3001963"/>
            <a:ext cx="936625" cy="158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a:off x="2441575" y="4149725"/>
            <a:ext cx="936625"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2427288" y="3582988"/>
            <a:ext cx="935037" cy="158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4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3 Marcador de número de diapositiva"/>
          <p:cNvSpPr>
            <a:spLocks noGrp="1"/>
          </p:cNvSpPr>
          <p:nvPr>
            <p:ph type="sldNum" sz="quarter" idx="10"/>
          </p:nvPr>
        </p:nvSpPr>
        <p:spPr/>
        <p:txBody>
          <a:bodyPr/>
          <a:lstStyle/>
          <a:p>
            <a:pPr>
              <a:defRPr/>
            </a:pPr>
            <a:fld id="{777DD39E-C58D-4D6C-9151-95521965DDB8}" type="slidenum">
              <a:rPr lang="es-ES" altLang="en-US" smtClean="0">
                <a:latin typeface="Arial" charset="0"/>
              </a:rPr>
              <a:pPr>
                <a:defRPr/>
              </a:pPr>
              <a:t>9</a:t>
            </a:fld>
            <a:endParaRPr lang="es-ES" altLang="en-US" smtClean="0">
              <a:latin typeface="Arial" charset="0"/>
            </a:endParaRPr>
          </a:p>
        </p:txBody>
      </p:sp>
      <p:sp>
        <p:nvSpPr>
          <p:cNvPr id="7" name="1 Título"/>
          <p:cNvSpPr txBox="1">
            <a:spLocks/>
          </p:cNvSpPr>
          <p:nvPr/>
        </p:nvSpPr>
        <p:spPr>
          <a:xfrm>
            <a:off x="492172" y="1196752"/>
            <a:ext cx="7896252" cy="4542830"/>
          </a:xfrm>
          <a:prstGeom prst="rect">
            <a:avLst/>
          </a:prstGeom>
        </p:spPr>
        <p:txBody>
          <a:bodyPr tIns="0" bIns="0" anchor="t" anchorCtr="0">
            <a:noAutofit/>
          </a:bodyPr>
          <a:lstStyle/>
          <a:p>
            <a:pPr algn="just"/>
            <a:r>
              <a:rPr lang="es-PE" sz="2800" dirty="0" smtClean="0"/>
              <a:t>Requiere:</a:t>
            </a:r>
          </a:p>
          <a:p>
            <a:pPr algn="just"/>
            <a:endParaRPr lang="es-PE" sz="1200" dirty="0" smtClean="0"/>
          </a:p>
          <a:p>
            <a:pPr marL="355600" indent="-355600" algn="just">
              <a:buFont typeface="Arial"/>
              <a:buChar char="•"/>
            </a:pPr>
            <a:r>
              <a:rPr lang="es-PE" sz="2800" dirty="0" smtClean="0"/>
              <a:t>La existencia de una definición de los resultados a alcanzar.</a:t>
            </a:r>
          </a:p>
          <a:p>
            <a:pPr marL="355600" indent="-355600" algn="just">
              <a:buFont typeface="Arial"/>
              <a:buChar char="•"/>
            </a:pPr>
            <a:r>
              <a:rPr lang="es-PE" sz="2800" dirty="0" smtClean="0"/>
              <a:t>El compromiso para alcanzar dichos resultados por sobre otros objetivos secundarios o procedimientos internos.</a:t>
            </a:r>
          </a:p>
          <a:p>
            <a:pPr marL="355600" indent="-355600" algn="just">
              <a:buFont typeface="Arial"/>
              <a:buChar char="•"/>
            </a:pPr>
            <a:r>
              <a:rPr lang="es-PE" sz="2800" dirty="0" smtClean="0"/>
              <a:t>La determinación de responsables.</a:t>
            </a:r>
          </a:p>
          <a:p>
            <a:pPr marL="355600" indent="-355600" algn="just">
              <a:buFont typeface="Arial"/>
              <a:buChar char="•"/>
            </a:pPr>
            <a:r>
              <a:rPr lang="es-PE" sz="2800" dirty="0" smtClean="0"/>
              <a:t>Los procedimientos de generación de información de los resultados.</a:t>
            </a:r>
          </a:p>
          <a:p>
            <a:pPr marL="355600" indent="-355600" algn="just">
              <a:buFont typeface="Arial"/>
              <a:buChar char="•"/>
            </a:pPr>
            <a:r>
              <a:rPr lang="es-PE" sz="2800" dirty="0" smtClean="0"/>
              <a:t>Rendición de cuentas</a:t>
            </a:r>
            <a:r>
              <a:rPr lang="es-PE" sz="2800" dirty="0"/>
              <a:t>.</a:t>
            </a:r>
            <a:endParaRPr lang="es-PE" sz="2800" dirty="0" smtClean="0"/>
          </a:p>
        </p:txBody>
      </p:sp>
      <p:sp>
        <p:nvSpPr>
          <p:cNvPr id="8" name="1 Título"/>
          <p:cNvSpPr txBox="1">
            <a:spLocks/>
          </p:cNvSpPr>
          <p:nvPr/>
        </p:nvSpPr>
        <p:spPr bwMode="auto">
          <a:xfrm>
            <a:off x="395536" y="260648"/>
            <a:ext cx="7848872" cy="500633"/>
          </a:xfrm>
          <a:prstGeom prst="rect">
            <a:avLst/>
          </a:prstGeom>
          <a:noFill/>
          <a:ln w="9525">
            <a:noFill/>
            <a:miter lim="800000"/>
            <a:headEnd/>
            <a:tailEnd/>
          </a:ln>
        </p:spPr>
        <p:txBody>
          <a:bodyPr anchor="ctr"/>
          <a:lstStyle/>
          <a:p>
            <a:pPr>
              <a:buFont typeface="Wingdings 2" pitchFamily="18" charset="2"/>
              <a:buNone/>
            </a:pPr>
            <a:r>
              <a:rPr lang="es-PE" sz="3600" dirty="0" smtClean="0">
                <a:solidFill>
                  <a:schemeClr val="tx1">
                    <a:lumMod val="65000"/>
                    <a:lumOff val="35000"/>
                  </a:schemeClr>
                </a:solidFill>
                <a:latin typeface="Arial"/>
                <a:cs typeface="Arial"/>
              </a:rPr>
              <a:t>Presupuesto por Resultados</a:t>
            </a:r>
            <a:endParaRPr lang="es-PE" sz="36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947467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5808</TotalTime>
  <Words>5824</Words>
  <Application>Microsoft Office PowerPoint</Application>
  <PresentationFormat>Presentación en pantalla (4:3)</PresentationFormat>
  <Paragraphs>643</Paragraphs>
  <Slides>68</Slides>
  <Notes>41</Notes>
  <HiddenSlides>0</HiddenSlides>
  <MMClips>0</MMClips>
  <ScaleCrop>false</ScaleCrop>
  <HeadingPairs>
    <vt:vector size="4" baseType="variant">
      <vt:variant>
        <vt:lpstr>Tema</vt:lpstr>
      </vt:variant>
      <vt:variant>
        <vt:i4>3</vt:i4>
      </vt:variant>
      <vt:variant>
        <vt:lpstr>Títulos de diapositiva</vt:lpstr>
      </vt:variant>
      <vt:variant>
        <vt:i4>68</vt:i4>
      </vt:variant>
    </vt:vector>
  </HeadingPairs>
  <TitlesOfParts>
    <vt:vector size="71" baseType="lpstr">
      <vt:lpstr>Borde</vt:lpstr>
      <vt:lpstr>2_Borde</vt:lpstr>
      <vt:lpstr>3_Borde</vt:lpstr>
      <vt:lpstr>El Presupuesto por Resultados (PpR) y sus instrumentos  Programas Presupuestales</vt:lpstr>
      <vt:lpstr>Presupuesto por Resultados (PpR)</vt:lpstr>
      <vt:lpstr>Presentación de PowerPoint</vt:lpstr>
      <vt:lpstr>PpR</vt:lpstr>
      <vt:lpstr>Enfoque del PpR</vt:lpstr>
      <vt:lpstr>PpR: Punto de partida</vt:lpstr>
      <vt:lpstr>Objetivo PpR 1: Eficiencia Asignativa</vt:lpstr>
      <vt:lpstr>Objetivo PpR 2: Mejora del desempeño</vt:lpstr>
      <vt:lpstr>Presentación de PowerPoint</vt:lpstr>
      <vt:lpstr>Presentación de PowerPoint</vt:lpstr>
      <vt:lpstr>Presentación de PowerPoint</vt:lpstr>
      <vt:lpstr>Categorías Presupuestales</vt:lpstr>
      <vt:lpstr>Categorías Presupuestarias</vt:lpstr>
      <vt:lpstr>Acciones Centrales </vt:lpstr>
      <vt:lpstr>Acciones Centrales </vt:lpstr>
      <vt:lpstr>Asignaciones Presupuestarias que No resultan en Productos (APNOP)</vt:lpstr>
      <vt:lpstr>Programa Presupuestal</vt:lpstr>
      <vt:lpstr>Categorías Presupuestarias</vt:lpstr>
      <vt:lpstr>Definiciones Básicas vinculadas a Programas Presupuestales</vt:lpstr>
      <vt:lpstr>Resultado Final</vt:lpstr>
      <vt:lpstr>Resultado Específico</vt:lpstr>
      <vt:lpstr>Relación Resultado Final / Resultado Específico</vt:lpstr>
      <vt:lpstr>Otras Definiciones básicas</vt:lpstr>
      <vt:lpstr>Otras Definiciones básicas</vt:lpstr>
      <vt:lpstr>Otras Definiciones básicas</vt:lpstr>
      <vt:lpstr>Indicadores</vt:lpstr>
      <vt:lpstr>Indicadores por nivel de objetivo</vt:lpstr>
      <vt:lpstr>La multisectorialidad en los PP</vt:lpstr>
      <vt:lpstr>Programas Presupuestales</vt:lpstr>
      <vt:lpstr>Programas Presupuestales</vt:lpstr>
      <vt:lpstr>Presentación de PowerPoint</vt:lpstr>
      <vt:lpstr>¿Qué no es un PP?</vt:lpstr>
      <vt:lpstr>Los Programas Presupuestales como herramienta de Gestión</vt:lpstr>
      <vt:lpstr>PP: Ventajas</vt:lpstr>
      <vt:lpstr>PP: Avances y desafíos</vt:lpstr>
      <vt:lpstr>Identificación y diseño de PP</vt:lpstr>
      <vt:lpstr>Documentos para el diseño de un PP - Anexo N° 2</vt:lpstr>
      <vt:lpstr>Etapas para el llenado del Anexo 2</vt:lpstr>
      <vt:lpstr>Actores y equipos que participan en el diseño y ejecución de los Programas Presupuestales</vt:lpstr>
      <vt:lpstr>Actores y equipos</vt:lpstr>
      <vt:lpstr>Actores y equipos</vt:lpstr>
      <vt:lpstr>Actores y equipos</vt:lpstr>
      <vt:lpstr>Actores y equipos</vt:lpstr>
      <vt:lpstr>Actores y equipos</vt:lpstr>
      <vt:lpstr>Actores y equipos</vt:lpstr>
      <vt:lpstr>Plan de Trabajo de Articulación Territorial</vt:lpstr>
      <vt:lpstr>La Articulación territorial de los PP</vt:lpstr>
      <vt:lpstr>La Articulación territorial de los PP</vt:lpstr>
      <vt:lpstr>Actores en el diseño e implementación de los PP</vt:lpstr>
      <vt:lpstr>Actores de la Articulación Territorial de los PP</vt:lpstr>
      <vt:lpstr>Actores de la Articulación Territorial de los PP</vt:lpstr>
      <vt:lpstr>Actores de la Articulación Territorial de los PP</vt:lpstr>
      <vt:lpstr>Designación del equipo técnico regional </vt:lpstr>
      <vt:lpstr>Presentación de PowerPoint</vt:lpstr>
      <vt:lpstr>Pautas generales sobre las acciones</vt:lpstr>
      <vt:lpstr>Presentación de PowerPoint</vt:lpstr>
      <vt:lpstr>Presentación de PowerPoint</vt:lpstr>
      <vt:lpstr>Presentación de PowerPoint</vt:lpstr>
      <vt:lpstr>Presentación de PowerPoint</vt:lpstr>
      <vt:lpstr>Presentación de PowerPoint</vt:lpstr>
      <vt:lpstr>Presentación de PowerPoint</vt:lpstr>
      <vt:lpstr>Restricciones a las modificaciones presupuestarias a nivel de PP</vt:lpstr>
      <vt:lpstr>Ley General del Sistema Nacional de Presupuesto </vt:lpstr>
      <vt:lpstr>Ley General del Sistema Nacional de Presupuesto </vt:lpstr>
      <vt:lpstr>Ley General del Sistema Nacional de Presupuesto </vt:lpstr>
      <vt:lpstr>Ley General del Sistema Nacional de Presupuesto </vt:lpstr>
      <vt:lpstr>Ley General del Sistema Nacional de Presupuesto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423</cp:revision>
  <dcterms:created xsi:type="dcterms:W3CDTF">2012-02-22T13:06:20Z</dcterms:created>
  <dcterms:modified xsi:type="dcterms:W3CDTF">2015-06-02T12:40:02Z</dcterms:modified>
</cp:coreProperties>
</file>